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6" r:id="rId3"/>
    <p:sldId id="274" r:id="rId4"/>
    <p:sldId id="281" r:id="rId5"/>
    <p:sldId id="283" r:id="rId6"/>
    <p:sldId id="285" r:id="rId7"/>
    <p:sldId id="291" r:id="rId8"/>
    <p:sldId id="292" r:id="rId9"/>
    <p:sldId id="295" r:id="rId10"/>
    <p:sldId id="294" r:id="rId11"/>
    <p:sldId id="293" r:id="rId12"/>
    <p:sldId id="260" r:id="rId13"/>
    <p:sldId id="282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4" r:id="rId32"/>
    <p:sldId id="31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55" autoAdjust="0"/>
  </p:normalViewPr>
  <p:slideViewPr>
    <p:cSldViewPr snapToGrid="0">
      <p:cViewPr varScale="1">
        <p:scale>
          <a:sx n="63" d="100"/>
          <a:sy n="63" d="100"/>
        </p:scale>
        <p:origin x="-522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67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15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84F33-E85F-46AB-AFD6-1F78A72DD7F3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74286-296E-4BE9-A8A7-95976007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8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70EFA-88D0-4F9F-9CAF-DA0ADF3624CB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14168-C861-4FF4-9086-ED244B38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14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70EFA-88D0-4F9F-9CAF-DA0ADF3624CB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14168-C861-4FF4-9086-ED244B38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0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70EFA-88D0-4F9F-9CAF-DA0ADF3624CB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14168-C861-4FF4-9086-ED244B38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19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B91C0-F9ED-420A-B72C-640AC864CA0A}" type="datetime1">
              <a:rPr lang="en-US" smtClean="0">
                <a:solidFill>
                  <a:srgbClr val="696464"/>
                </a:solidFill>
              </a:rPr>
              <a:pPr/>
              <a:t>8/1/2015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85B9A164-75AB-4797-9CA4-CE76B5FBC0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909" y="1449304"/>
            <a:ext cx="12028716" cy="2284497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909" y="3733800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01712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5488-6B1D-4405-BDC0-C3AD0733EE62}" type="datetime1">
              <a:rPr lang="en-US" smtClean="0">
                <a:solidFill>
                  <a:srgbClr val="696464"/>
                </a:solidFill>
              </a:rPr>
              <a:pPr/>
              <a:t>8/1/2015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7" name="Picture 6" descr="UofR%20School%20of%20Business%20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442701" y="1713"/>
            <a:ext cx="749300" cy="75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76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Rounded Rectangle 9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0DB5-99E4-487C-8045-72C46EDB065B}" type="datetime1">
              <a:rPr lang="en-US" smtClean="0">
                <a:solidFill>
                  <a:srgbClr val="696464"/>
                </a:solidFill>
              </a:rPr>
              <a:pPr/>
              <a:t>8/1/2015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85B9A164-75AB-4797-9CA4-CE76B5FBC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21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7796-1FAC-47AF-ABF9-9BE23F8A2888}" type="datetime1">
              <a:rPr lang="en-US" smtClean="0">
                <a:solidFill>
                  <a:srgbClr val="696464"/>
                </a:solidFill>
              </a:rPr>
              <a:pPr/>
              <a:t>8/1/2015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5932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17BFC-C983-4406-BEFF-148C44395803}" type="datetime1">
              <a:rPr lang="en-US" smtClean="0">
                <a:solidFill>
                  <a:srgbClr val="696464"/>
                </a:solidFill>
              </a:rPr>
              <a:pPr/>
              <a:t>8/1/2015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43450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722B3-ED05-47E1-BA6E-DEF863100DD9}" type="datetime1">
              <a:rPr lang="en-US" smtClean="0">
                <a:solidFill>
                  <a:srgbClr val="696464"/>
                </a:solidFill>
              </a:rPr>
              <a:pPr/>
              <a:t>8/1/2015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27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346E4-143E-44A3-91CB-6BF46BDD9C10}" type="datetime1">
              <a:rPr lang="en-US" smtClean="0">
                <a:solidFill>
                  <a:srgbClr val="696464"/>
                </a:solidFill>
              </a:rPr>
              <a:pPr/>
              <a:t>8/1/2015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0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4B25-B802-4438-A964-744B9C025C02}" type="datetime1">
              <a:rPr lang="en-US" smtClean="0">
                <a:solidFill>
                  <a:srgbClr val="696464"/>
                </a:solidFill>
              </a:rPr>
              <a:pPr/>
              <a:t>8/1/2015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4664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70EFA-88D0-4F9F-9CAF-DA0ADF3624CB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14168-C861-4FF4-9086-ED244B38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95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5EF1-223B-4470-8B96-1669486A22EC}" type="datetime1">
              <a:rPr lang="en-US" smtClean="0">
                <a:solidFill>
                  <a:srgbClr val="696464"/>
                </a:solidFill>
              </a:rPr>
              <a:pPr/>
              <a:t>8/1/2015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85B9A164-75AB-4797-9CA4-CE76B5FBC0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16087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2902-C2A4-466B-B439-5BD15A00DDE9}" type="datetime1">
              <a:rPr lang="en-US" smtClean="0">
                <a:solidFill>
                  <a:srgbClr val="696464"/>
                </a:solidFill>
              </a:rPr>
              <a:pPr/>
              <a:t>8/1/2015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47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77D25-955F-4A26-946E-C079FFB3C0A7}" type="datetime1">
              <a:rPr lang="en-US" smtClean="0">
                <a:solidFill>
                  <a:srgbClr val="696464"/>
                </a:solidFill>
              </a:rPr>
              <a:pPr/>
              <a:t>8/1/2015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9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70EFA-88D0-4F9F-9CAF-DA0ADF3624CB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14168-C861-4FF4-9086-ED244B38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71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70EFA-88D0-4F9F-9CAF-DA0ADF3624CB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14168-C861-4FF4-9086-ED244B38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41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70EFA-88D0-4F9F-9CAF-DA0ADF3624CB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14168-C861-4FF4-9086-ED244B38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54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70EFA-88D0-4F9F-9CAF-DA0ADF3624CB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14168-C861-4FF4-9086-ED244B38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70EFA-88D0-4F9F-9CAF-DA0ADF3624CB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14168-C861-4FF4-9086-ED244B38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23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70EFA-88D0-4F9F-9CAF-DA0ADF3624CB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14168-C861-4FF4-9086-ED244B38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5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70EFA-88D0-4F9F-9CAF-DA0ADF3624CB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14168-C861-4FF4-9086-ED244B38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21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70EFA-88D0-4F9F-9CAF-DA0ADF3624CB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14168-C861-4FF4-9086-ED244B38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7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1D3104C-C04B-4E15-9FF6-22545F3268CD}" type="datetime1">
              <a:rPr lang="en-US" smtClean="0">
                <a:solidFill>
                  <a:srgbClr val="696464"/>
                </a:solidFill>
              </a:rPr>
              <a:pPr/>
              <a:t>8/1/2015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85B9A164-75AB-4797-9CA4-CE76B5FBC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4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inform.tmforum.org/strategic-programs-2/open-digital/2015/07/esris-jack-dangermond-on-geo-analytics-and-iot-we-are-limited-only-by-our-collective-imaginations/" TargetMode="Externa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nytimes.com/interactive/2010/01/10/nyregion/20100110-netflix-map.html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-users.cs.umn.edu/~mevans/bookchapters/sbd_casestudies.pdf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Geospatial and Location Analytics Backdrop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Avijit Sarkar, University of Redlands</a:t>
            </a:r>
          </a:p>
          <a:p>
            <a:r>
              <a:rPr lang="en-US" dirty="0" smtClean="0"/>
              <a:t>Dan Farkas, Pace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118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76911"/>
            <a:ext cx="3932237" cy="821028"/>
          </a:xfrm>
        </p:spPr>
        <p:txBody>
          <a:bodyPr/>
          <a:lstStyle/>
          <a:p>
            <a:r>
              <a:rPr lang="en-US" dirty="0" smtClean="0"/>
              <a:t>Network  Data (Graph)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MIT Big Data Boston Traffic Challenge analyzed 2.3 million taxi rides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sz="1600" dirty="0" smtClean="0"/>
              <a:t>https</a:t>
            </a:r>
            <a:r>
              <a:rPr lang="en-US" sz="1600" dirty="0"/>
              <a:t>://cee.mit.edu/news/releases/2014/humnet-lab-mit-big-data-challenge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839788" y="1518443"/>
            <a:ext cx="3932237" cy="3811588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Transportation routing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Navigation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example, </a:t>
            </a:r>
            <a:r>
              <a:rPr lang="en-US" dirty="0"/>
              <a:t> Each of </a:t>
            </a:r>
            <a:r>
              <a:rPr lang="en-US" dirty="0" smtClean="0"/>
              <a:t>Here’s cars </a:t>
            </a:r>
            <a:r>
              <a:rPr lang="en-US" dirty="0"/>
              <a:t>collects around 140GB of data a day, comprising LIDAR and image </a:t>
            </a:r>
            <a:r>
              <a:rPr lang="en-US" dirty="0" smtClean="0"/>
              <a:t>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Source: http://battellemedia.com/archives/2013/09/else-9-9-star-trek-level-stuff.php</a:t>
            </a:r>
            <a:endParaRPr lang="en-US" sz="1200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453" y="2522181"/>
            <a:ext cx="3463210" cy="21403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237" y="2391781"/>
            <a:ext cx="4789590" cy="24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5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Spatial Analysis is more than looking at a map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Show Trends and Patterns</a:t>
            </a:r>
          </a:p>
          <a:p>
            <a:r>
              <a:rPr lang="en-US" dirty="0" smtClean="0"/>
              <a:t>Show relationships between features and layers</a:t>
            </a:r>
          </a:p>
          <a:p>
            <a:r>
              <a:rPr lang="en-US" dirty="0" smtClean="0"/>
              <a:t>Perform proximity analysis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http</a:t>
            </a:r>
            <a:r>
              <a:rPr lang="en-US" sz="1400" dirty="0"/>
              <a:t>://www.geo.hunter.cuny.edu/~dougwill/crime/the_district/web_site/ep5/ep5.htm</a:t>
            </a:r>
          </a:p>
        </p:txBody>
      </p:sp>
      <p:pic>
        <p:nvPicPr>
          <p:cNvPr id="11" name="Picture 2" descr="http://www.geo.hunter.cuny.edu/~dougwill/crime/the_district/web_site/ep5/jpgs/12_hot3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825625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50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the increase in data effect Spatial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Basic Analysis and </a:t>
            </a:r>
            <a:r>
              <a:rPr lang="en-US" dirty="0" smtClean="0"/>
              <a:t>Techniques</a:t>
            </a:r>
          </a:p>
          <a:p>
            <a:pPr lvl="1"/>
            <a:r>
              <a:rPr lang="en-US" dirty="0" smtClean="0"/>
              <a:t>Visualization (Thematic Maps)</a:t>
            </a:r>
            <a:endParaRPr lang="en-US" dirty="0"/>
          </a:p>
          <a:p>
            <a:pPr lvl="1"/>
            <a:r>
              <a:rPr lang="en-US" dirty="0" smtClean="0"/>
              <a:t>Selecting by attribute and location</a:t>
            </a:r>
            <a:endParaRPr lang="en-US" dirty="0"/>
          </a:p>
          <a:p>
            <a:pPr lvl="1"/>
            <a:r>
              <a:rPr lang="en-US" dirty="0" smtClean="0"/>
              <a:t>Analyzing Proximity </a:t>
            </a:r>
            <a:r>
              <a:rPr lang="en-US" dirty="0"/>
              <a:t>(Density, Buffers)</a:t>
            </a:r>
          </a:p>
          <a:p>
            <a:pPr lvl="1"/>
            <a:r>
              <a:rPr lang="en-US" dirty="0" smtClean="0"/>
              <a:t>Uncovering Patterns</a:t>
            </a:r>
          </a:p>
          <a:p>
            <a:pPr lvl="1"/>
            <a:r>
              <a:rPr lang="en-US" dirty="0" smtClean="0"/>
              <a:t>Analyzing Change </a:t>
            </a:r>
            <a:r>
              <a:rPr lang="en-US" dirty="0"/>
              <a:t>(Time)</a:t>
            </a:r>
          </a:p>
          <a:p>
            <a:pPr lvl="1"/>
            <a:r>
              <a:rPr lang="en-US" dirty="0" smtClean="0"/>
              <a:t>3D Models</a:t>
            </a:r>
          </a:p>
          <a:p>
            <a:r>
              <a:rPr lang="en-US" dirty="0" smtClean="0"/>
              <a:t>Very large data sets for existing and emerging data sources require special processing:</a:t>
            </a:r>
          </a:p>
          <a:p>
            <a:pPr lvl="1"/>
            <a:r>
              <a:rPr lang="en-US" dirty="0" smtClean="0"/>
              <a:t>Large web/network based data repositories</a:t>
            </a:r>
          </a:p>
          <a:p>
            <a:pPr lvl="1"/>
            <a:r>
              <a:rPr lang="en-US" dirty="0" smtClean="0"/>
              <a:t>High performance hardware</a:t>
            </a:r>
          </a:p>
          <a:p>
            <a:pPr lvl="1"/>
            <a:r>
              <a:rPr lang="en-US" dirty="0" smtClean="0"/>
              <a:t>New software techniques (e.g. Hadoop/MapReduce)</a:t>
            </a:r>
          </a:p>
          <a:p>
            <a:pPr lvl="1"/>
            <a:r>
              <a:rPr lang="en-US" dirty="0" smtClean="0"/>
              <a:t>Cloud-based services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031" y="1825625"/>
            <a:ext cx="2532921" cy="238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76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Analytical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For spatial/geographic data</a:t>
            </a:r>
          </a:p>
          <a:p>
            <a:r>
              <a:rPr lang="en-US" sz="4800" dirty="0" smtClean="0"/>
              <a:t>For Big Data</a:t>
            </a:r>
          </a:p>
          <a:p>
            <a:r>
              <a:rPr lang="en-US" sz="4800" dirty="0" smtClean="0"/>
              <a:t>For Geo-Big Data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58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792162"/>
          </a:xfrm>
        </p:spPr>
        <p:txBody>
          <a:bodyPr/>
          <a:lstStyle/>
          <a:p>
            <a:r>
              <a:rPr lang="en-US" dirty="0" smtClean="0"/>
              <a:t>Pitfalls of Spatial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Convention statistical analysis imposes assumptions on data:</a:t>
            </a:r>
          </a:p>
          <a:p>
            <a:pPr lvl="1"/>
            <a:r>
              <a:rPr lang="en-US" dirty="0" smtClean="0"/>
              <a:t>Samples have to be random.</a:t>
            </a:r>
          </a:p>
          <a:p>
            <a:r>
              <a:rPr lang="en-US" dirty="0"/>
              <a:t>Spatial Data is “special</a:t>
            </a:r>
            <a:r>
              <a:rPr lang="en-US" dirty="0" smtClean="0"/>
              <a:t>”: almost always violates this assumption.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Spatial autocorrelation (SA)</a:t>
            </a:r>
            <a:r>
              <a:rPr lang="en-US" dirty="0" smtClean="0"/>
              <a:t>: </a:t>
            </a:r>
            <a:r>
              <a:rPr lang="en-US" i="1" dirty="0" smtClean="0"/>
              <a:t>data from locations proximate to one another are more likely to be similar than data from locations far apart</a:t>
            </a:r>
            <a:r>
              <a:rPr lang="en-US" dirty="0" smtClean="0"/>
              <a:t>.</a:t>
            </a:r>
          </a:p>
          <a:p>
            <a:r>
              <a:rPr lang="en-US" dirty="0" smtClean="0"/>
              <a:t>Non-random variation of spatial phenomena </a:t>
            </a:r>
            <a:r>
              <a:rPr lang="en-US" dirty="0" smtClean="0">
                <a:sym typeface="Wingdings"/>
              </a:rPr>
              <a:t> usual parameter estimates based on samples will be biased towards values prevalent in regions favored in the sample scheme.</a:t>
            </a:r>
            <a:r>
              <a:rPr lang="en-US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3" t="16468" r="21132" b="6250"/>
          <a:stretch/>
        </p:blipFill>
        <p:spPr bwMode="auto">
          <a:xfrm>
            <a:off x="1315960" y="1204686"/>
            <a:ext cx="9656840" cy="565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70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" t="44" r="2464" b="-44"/>
          <a:stretch/>
        </p:blipFill>
        <p:spPr>
          <a:xfrm rot="-60000">
            <a:off x="1865661" y="745324"/>
            <a:ext cx="9160944" cy="5700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2" y="6205504"/>
            <a:ext cx="8958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Source: Longley, P. et al. (2011). </a:t>
            </a:r>
            <a:r>
              <a:rPr lang="en-US" sz="1400" i="1" dirty="0" smtClean="0">
                <a:solidFill>
                  <a:prstClr val="black"/>
                </a:solidFill>
              </a:rPr>
              <a:t>Geographic Information Systems &amp; Science</a:t>
            </a:r>
            <a:r>
              <a:rPr lang="en-US" sz="1400" dirty="0" smtClean="0">
                <a:solidFill>
                  <a:prstClr val="black"/>
                </a:solidFill>
              </a:rPr>
              <a:t>, Wiley, p. 103.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1887200" cy="685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Spatial Autocorrelation Patterns Measured by Moran’s I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41F9-1B39-4938-A77B-08094411C13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15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Modifiable Areal Unit Problem (MAUP)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Often spatial data are aggregates of data compiled at a more detailed level.</a:t>
            </a:r>
          </a:p>
          <a:p>
            <a:pPr lvl="1"/>
            <a:r>
              <a:rPr lang="en-US" dirty="0" smtClean="0"/>
              <a:t>e.g. census: household data, yet reported at county, metro, state level.</a:t>
            </a:r>
          </a:p>
          <a:p>
            <a:r>
              <a:rPr lang="en-US" dirty="0" smtClean="0"/>
              <a:t>MAUP presents challenge in standard multivariate analysis.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42948" t="45079" r="21956" b="31869"/>
          <a:stretch/>
        </p:blipFill>
        <p:spPr bwMode="auto">
          <a:xfrm>
            <a:off x="2003215" y="152400"/>
            <a:ext cx="8185573" cy="226695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42948" t="44310" r="22116" b="33851"/>
          <a:stretch/>
        </p:blipFill>
        <p:spPr bwMode="auto">
          <a:xfrm>
            <a:off x="2003215" y="2438400"/>
            <a:ext cx="8185572" cy="2171700"/>
          </a:xfrm>
          <a:prstGeom prst="rect">
            <a:avLst/>
          </a:prstGeom>
          <a:ln w="254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42948" t="65936" r="22116" b="11345"/>
          <a:stretch/>
        </p:blipFill>
        <p:spPr bwMode="auto">
          <a:xfrm>
            <a:off x="2003215" y="4638236"/>
            <a:ext cx="8185572" cy="2171700"/>
          </a:xfrm>
          <a:prstGeom prst="rect">
            <a:avLst/>
          </a:prstGeom>
          <a:ln w="254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02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112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Multi-Variate Analysis with GeoData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3200" y="762003"/>
            <a:ext cx="4978400" cy="590712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Coefficients have the expected sign.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 </a:t>
            </a:r>
            <a:r>
              <a:rPr lang="en-US" dirty="0"/>
              <a:t>redundancy among explanatory variables</a:t>
            </a:r>
            <a:r>
              <a:rPr lang="en-US" dirty="0" smtClean="0"/>
              <a:t>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Multi-collinearity: VIF &lt;= 5.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Residuals </a:t>
            </a:r>
            <a:r>
              <a:rPr lang="en-US" dirty="0"/>
              <a:t>are normally distributed</a:t>
            </a:r>
            <a:r>
              <a:rPr lang="en-US" dirty="0" smtClean="0"/>
              <a:t>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The residuals of a good model should be normally distributed with a mean of </a:t>
            </a:r>
            <a:r>
              <a:rPr lang="en-US" dirty="0" smtClean="0"/>
              <a:t>zero.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Jarque-Bera Test statistically significant: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dirty="0" smtClean="0"/>
              <a:t>Biased model </a:t>
            </a:r>
            <a:r>
              <a:rPr lang="en-US" dirty="0" smtClean="0">
                <a:sym typeface="Wingdings"/>
              </a:rPr>
              <a:t> Results are not reliable </a:t>
            </a:r>
            <a:r>
              <a:rPr lang="en-US" dirty="0">
                <a:sym typeface="Wingdings"/>
              </a:rPr>
              <a:t> K</a:t>
            </a:r>
            <a:r>
              <a:rPr lang="en-US" dirty="0" smtClean="0">
                <a:sym typeface="Wingdings"/>
              </a:rPr>
              <a:t>ey missing variable.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Residuals </a:t>
            </a:r>
            <a:r>
              <a:rPr lang="en-US" dirty="0"/>
              <a:t>are not spatially autocorrelated.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Coefficients </a:t>
            </a:r>
            <a:r>
              <a:rPr lang="en-US" dirty="0"/>
              <a:t>are statistically significant.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Strong </a:t>
            </a:r>
            <a:r>
              <a:rPr lang="en-US" dirty="0"/>
              <a:t>Adjusted R-Squared value.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8" t="18253" r="32622" b="10516"/>
          <a:stretch/>
        </p:blipFill>
        <p:spPr bwMode="auto">
          <a:xfrm>
            <a:off x="5181600" y="762003"/>
            <a:ext cx="7010400" cy="609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34616" t="8267" r="35737" b="36431"/>
          <a:stretch/>
        </p:blipFill>
        <p:spPr bwMode="auto">
          <a:xfrm>
            <a:off x="5139397" y="729175"/>
            <a:ext cx="7052603" cy="61288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76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020762"/>
          </a:xfrm>
        </p:spPr>
        <p:txBody>
          <a:bodyPr/>
          <a:lstStyle/>
          <a:p>
            <a:r>
              <a:rPr lang="en-US" dirty="0" smtClean="0"/>
              <a:t>Analytical Techniques for Big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Statistical Inference</a:t>
            </a:r>
          </a:p>
          <a:p>
            <a:r>
              <a:rPr lang="en-US" sz="4800" dirty="0" smtClean="0"/>
              <a:t>Widespread preference for visual analytics</a:t>
            </a:r>
          </a:p>
          <a:p>
            <a:r>
              <a:rPr lang="en-US" sz="4800" dirty="0" smtClean="0"/>
              <a:t>Machine Learning</a:t>
            </a:r>
          </a:p>
          <a:p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98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Inference with Big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24003"/>
            <a:ext cx="10972800" cy="4602163"/>
          </a:xfrm>
        </p:spPr>
        <p:txBody>
          <a:bodyPr>
            <a:normAutofit/>
          </a:bodyPr>
          <a:lstStyle/>
          <a:p>
            <a:r>
              <a:rPr lang="en-US" dirty="0" smtClean="0"/>
              <a:t>Statistical Inference: generalizing results from smaller samples to much larger populations.</a:t>
            </a:r>
          </a:p>
          <a:p>
            <a:r>
              <a:rPr lang="en-US" dirty="0" smtClean="0"/>
              <a:t>Big Data: analyze entire population of data, simply because technology makes it possible?</a:t>
            </a:r>
          </a:p>
          <a:p>
            <a:r>
              <a:rPr lang="en-US" dirty="0" smtClean="0"/>
              <a:t>Any need to worry about – probability that observed results represent the population?</a:t>
            </a:r>
          </a:p>
          <a:p>
            <a:r>
              <a:rPr lang="en-US" dirty="0" smtClean="0"/>
              <a:t>Sampling still important:</a:t>
            </a:r>
          </a:p>
          <a:p>
            <a:pPr lvl="1"/>
            <a:r>
              <a:rPr lang="en-US" dirty="0" smtClean="0"/>
              <a:t>In cases where it is infeasible to survey the entire population;</a:t>
            </a:r>
          </a:p>
          <a:p>
            <a:pPr lvl="1"/>
            <a:r>
              <a:rPr lang="en-US" dirty="0" smtClean="0"/>
              <a:t>For analyzing and examining complex, multivariate relationships.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5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Spatial/Location Analytics </a:t>
            </a:r>
            <a:r>
              <a:rPr lang="en-US" dirty="0" smtClean="0"/>
              <a:t>concepts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Basemaps</a:t>
            </a:r>
            <a:r>
              <a:rPr lang="en-US" dirty="0" smtClean="0"/>
              <a:t>/Geographic Features </a:t>
            </a:r>
          </a:p>
          <a:p>
            <a:pPr lvl="1"/>
            <a:r>
              <a:rPr lang="en-US" dirty="0" smtClean="0"/>
              <a:t>Layers</a:t>
            </a:r>
          </a:p>
          <a:p>
            <a:pPr lvl="1"/>
            <a:r>
              <a:rPr lang="en-US" dirty="0" smtClean="0"/>
              <a:t>Points, Lines, Polygons, </a:t>
            </a:r>
          </a:p>
          <a:p>
            <a:pPr lvl="1"/>
            <a:r>
              <a:rPr lang="en-US" dirty="0" err="1" smtClean="0"/>
              <a:t>Rasters</a:t>
            </a:r>
            <a:r>
              <a:rPr lang="en-US" dirty="0" smtClean="0"/>
              <a:t>, Imagery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1300" dirty="0" err="1" smtClean="0"/>
              <a:t>Source:</a:t>
            </a:r>
            <a:r>
              <a:rPr lang="en-US" sz="1300" dirty="0" err="1"/>
              <a:t>http</a:t>
            </a:r>
            <a:r>
              <a:rPr lang="en-US" sz="1300" dirty="0"/>
              <a:t>://www.getdomainvids.com/keyword/gis%20layer/</a:t>
            </a:r>
          </a:p>
          <a:p>
            <a:endParaRPr lang="en-US" dirty="0"/>
          </a:p>
        </p:txBody>
      </p:sp>
      <p:pic>
        <p:nvPicPr>
          <p:cNvPr id="8" name="Picture 2" descr="http://webhelp.esri.com/arcgisserver/9.3/java/geodatabases/data_themes_as_layer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1712" y="1904554"/>
            <a:ext cx="4412087" cy="357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829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10363200" cy="808038"/>
          </a:xfrm>
        </p:spPr>
        <p:txBody>
          <a:bodyPr/>
          <a:lstStyle/>
          <a:p>
            <a:r>
              <a:rPr lang="en-US" dirty="0" smtClean="0"/>
              <a:t>Visual Analytics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95403"/>
            <a:ext cx="11176000" cy="4830763"/>
          </a:xfrm>
        </p:spPr>
        <p:txBody>
          <a:bodyPr>
            <a:normAutofit/>
          </a:bodyPr>
          <a:lstStyle/>
          <a:p>
            <a:r>
              <a:rPr lang="en-US" dirty="0" smtClean="0"/>
              <a:t>Pervasive, enable descriptive analytics.</a:t>
            </a:r>
          </a:p>
          <a:p>
            <a:r>
              <a:rPr lang="en-US" dirty="0" smtClean="0"/>
              <a:t>Easy to understand &amp; interpret.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Maps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smtClean="0"/>
              <a:t>help explore geographic patterns in Geo-Big Data, provide basis for location analytics.</a:t>
            </a:r>
          </a:p>
          <a:p>
            <a:r>
              <a:rPr lang="en-US" dirty="0" smtClean="0"/>
              <a:t>However:</a:t>
            </a:r>
          </a:p>
          <a:p>
            <a:pPr lvl="1"/>
            <a:r>
              <a:rPr lang="en-US" dirty="0" smtClean="0"/>
              <a:t>Not well-suited to expressing complex multivariate relationships (ill-suited for predictive or prescriptive analytics).</a:t>
            </a:r>
          </a:p>
          <a:p>
            <a:pPr lvl="1"/>
            <a:r>
              <a:rPr lang="en-US" dirty="0" smtClean="0"/>
              <a:t>Big Data = Small Math hypothesis!</a:t>
            </a:r>
          </a:p>
          <a:p>
            <a:pPr lvl="2"/>
            <a:r>
              <a:rPr lang="en-US" dirty="0" smtClean="0"/>
              <a:t>Effort to capture &amp; structure Big Data so great, that little time or energy left to do complex, multivariate stats on it.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23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</p:spPr>
        <p:txBody>
          <a:bodyPr/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3"/>
            <a:ext cx="10972800" cy="4906963"/>
          </a:xfrm>
        </p:spPr>
        <p:txBody>
          <a:bodyPr/>
          <a:lstStyle/>
          <a:p>
            <a:r>
              <a:rPr lang="en-US" dirty="0" smtClean="0"/>
              <a:t>Rapidly finding the model that best fits a dataset (e.g., genetic programming).</a:t>
            </a:r>
          </a:p>
          <a:p>
            <a:r>
              <a:rPr lang="en-US" dirty="0" smtClean="0"/>
              <a:t>Advantage: Quickly produces models that explain and predict relationships in Big Data.</a:t>
            </a:r>
          </a:p>
          <a:p>
            <a:r>
              <a:rPr lang="en-US" dirty="0" smtClean="0"/>
              <a:t>Disadvantage: Difficult to interpret and explain results</a:t>
            </a:r>
          </a:p>
          <a:p>
            <a:pPr lvl="1"/>
            <a:r>
              <a:rPr lang="en-US" dirty="0" smtClean="0"/>
              <a:t>Important to spend time to understand and examine possible relationships between variables.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07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Machine Learning on Geospatial Big Data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066800"/>
            <a:ext cx="11074400" cy="5029200"/>
          </a:xfrm>
        </p:spPr>
        <p:txBody>
          <a:bodyPr/>
          <a:lstStyle/>
          <a:p>
            <a:r>
              <a:rPr lang="en-US" dirty="0" smtClean="0"/>
              <a:t>Main assumptions of Machine Learning:</a:t>
            </a:r>
          </a:p>
          <a:p>
            <a:pPr lvl="1"/>
            <a:r>
              <a:rPr lang="en-US" dirty="0" smtClean="0"/>
              <a:t>Data independent and have identical distributions.</a:t>
            </a:r>
          </a:p>
          <a:p>
            <a:r>
              <a:rPr lang="en-US" dirty="0" smtClean="0"/>
              <a:t>Geo Big Data: Autocorrelation – both spatial and temporal.</a:t>
            </a:r>
          </a:p>
          <a:p>
            <a:r>
              <a:rPr lang="en-US" dirty="0" smtClean="0"/>
              <a:t>Machine Learning: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Supervised Learning</a:t>
            </a:r>
            <a:r>
              <a:rPr lang="en-US" dirty="0" smtClean="0"/>
              <a:t>: classification, interpolation, prediction.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Unsupervised Learning</a:t>
            </a:r>
            <a:r>
              <a:rPr lang="en-US" dirty="0" smtClean="0"/>
              <a:t>: Clustering/Grouping,  Anomaly Detection.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Feature Learning</a:t>
            </a:r>
            <a:r>
              <a:rPr lang="en-US" dirty="0" smtClean="0"/>
              <a:t>: Extraction of features from data for learning purposes.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9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Machine Learning Algorithms used in Geospatial Community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518904"/>
              </p:ext>
            </p:extLst>
          </p:nvPr>
        </p:nvGraphicFramePr>
        <p:xfrm>
          <a:off x="711200" y="1523998"/>
          <a:ext cx="11074401" cy="4151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1467"/>
                <a:gridCol w="3691467"/>
                <a:gridCol w="3691467"/>
              </a:tblGrid>
              <a:tr h="89054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Supervised Learning</a:t>
                      </a:r>
                      <a:endParaRPr lang="en-US" sz="2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Unsupervised Learning</a:t>
                      </a:r>
                      <a:endParaRPr lang="en-US" sz="2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Feature Learning</a:t>
                      </a:r>
                      <a:endParaRPr lang="en-US" sz="2400" dirty="0"/>
                    </a:p>
                  </a:txBody>
                  <a:tcPr marL="121920" marR="121920"/>
                </a:tc>
              </a:tr>
              <a:tr h="51595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Linear regression</a:t>
                      </a:r>
                      <a:endParaRPr lang="en-US" sz="2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K-means clustering</a:t>
                      </a:r>
                      <a:endParaRPr lang="en-US" sz="2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Autoencoder</a:t>
                      </a:r>
                      <a:endParaRPr lang="en-US" sz="2400" dirty="0"/>
                    </a:p>
                  </a:txBody>
                  <a:tcPr marL="121920" marR="121920"/>
                </a:tc>
              </a:tr>
              <a:tr h="51595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Logistic regression</a:t>
                      </a:r>
                      <a:endParaRPr lang="en-US" sz="2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Hierarchical clustering</a:t>
                      </a:r>
                      <a:endParaRPr lang="en-US" sz="2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Restricted Boltzmann Machines (RBM)</a:t>
                      </a:r>
                      <a:endParaRPr lang="en-US" sz="2400" dirty="0"/>
                    </a:p>
                  </a:txBody>
                  <a:tcPr marL="121920" marR="121920"/>
                </a:tc>
              </a:tr>
              <a:tr h="89054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Artificial</a:t>
                      </a:r>
                      <a:r>
                        <a:rPr lang="en-US" sz="2400" baseline="0" dirty="0" smtClean="0"/>
                        <a:t> neural networks</a:t>
                      </a:r>
                      <a:endParaRPr lang="en-US" sz="2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Self-organizing</a:t>
                      </a:r>
                      <a:r>
                        <a:rPr lang="en-US" sz="2400" baseline="0" dirty="0" smtClean="0"/>
                        <a:t> map</a:t>
                      </a:r>
                      <a:endParaRPr lang="en-US" sz="2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/>
                </a:tc>
              </a:tr>
              <a:tr h="51595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K-nearest neighbor</a:t>
                      </a:r>
                      <a:endParaRPr lang="en-US" sz="2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Principal Components</a:t>
                      </a:r>
                      <a:r>
                        <a:rPr lang="en-US" sz="2400" baseline="0" dirty="0" smtClean="0"/>
                        <a:t> Analysis</a:t>
                      </a:r>
                      <a:endParaRPr lang="en-US" sz="2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/>
                </a:tc>
              </a:tr>
              <a:tr h="51595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Decision Trees</a:t>
                      </a:r>
                      <a:endParaRPr lang="en-US" sz="2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Linear Discriminant</a:t>
                      </a:r>
                      <a:r>
                        <a:rPr lang="en-US" sz="2400" baseline="0" dirty="0" smtClean="0"/>
                        <a:t> Analysis</a:t>
                      </a:r>
                      <a:endParaRPr lang="en-US" sz="2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3" t="16865" r="21132" b="6250"/>
          <a:stretch/>
        </p:blipFill>
        <p:spPr bwMode="auto">
          <a:xfrm>
            <a:off x="1315960" y="1233714"/>
            <a:ext cx="9656840" cy="562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78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4"/>
            <a:ext cx="11785600" cy="1066799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Big Data Location Analytics Case Studies: Spatial, temporal, socio-economic patterns in use of Social Media</a:t>
            </a:r>
            <a:br>
              <a:rPr lang="en-US" sz="2800" dirty="0" smtClean="0"/>
            </a:br>
            <a:r>
              <a:rPr lang="en-US" sz="1100" dirty="0" smtClean="0"/>
              <a:t>Li, L., Goodchild , M.F. &amp; Xu, B. </a:t>
            </a:r>
            <a:r>
              <a:rPr lang="en-US" sz="1100" dirty="0"/>
              <a:t>(2013) Spatial, temporal, and socioeconomic patterns in the </a:t>
            </a:r>
            <a:r>
              <a:rPr lang="en-US" sz="1100" dirty="0" smtClean="0"/>
              <a:t>use of </a:t>
            </a:r>
            <a:r>
              <a:rPr lang="en-US" sz="1100" dirty="0"/>
              <a:t>Twitter and Flickr, Cartography and Geographic Information Science, 40:2, </a:t>
            </a:r>
            <a:r>
              <a:rPr lang="en-US" sz="1100" dirty="0" smtClean="0"/>
              <a:t>61-77.</a:t>
            </a:r>
            <a:endParaRPr lang="en-US" sz="11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2" y="1447800"/>
            <a:ext cx="11371993" cy="459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41" y="1364675"/>
            <a:ext cx="11745611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1364675"/>
            <a:ext cx="11921499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5" y="1257300"/>
            <a:ext cx="1184544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95"/>
          <a:stretch/>
        </p:blipFill>
        <p:spPr bwMode="auto">
          <a:xfrm>
            <a:off x="1052942" y="1219200"/>
            <a:ext cx="10427860" cy="563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37602" y="5867402"/>
            <a:ext cx="304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Georeferenced Tweets Timechart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46"/>
          <a:stretch/>
        </p:blipFill>
        <p:spPr bwMode="auto">
          <a:xfrm>
            <a:off x="841830" y="1262062"/>
            <a:ext cx="10638972" cy="55959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26400" y="6045385"/>
            <a:ext cx="345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Georeferenced Photos Timechart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7"/>
          <a:srcRect l="11859" t="30751" r="52083" b="38997"/>
          <a:stretch/>
        </p:blipFill>
        <p:spPr bwMode="auto">
          <a:xfrm>
            <a:off x="101601" y="1219202"/>
            <a:ext cx="11921499" cy="54725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79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868362"/>
          </a:xfrm>
        </p:spPr>
        <p:txBody>
          <a:bodyPr/>
          <a:lstStyle/>
          <a:p>
            <a:r>
              <a:rPr lang="en-US" dirty="0" smtClean="0"/>
              <a:t>GIS &amp; Social Media Analytics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1219203"/>
            <a:ext cx="11582400" cy="4906963"/>
          </a:xfrm>
        </p:spPr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Power </a:t>
            </a:r>
            <a:r>
              <a:rPr lang="en-US" dirty="0" smtClean="0"/>
              <a:t>outage after hurricanes</a:t>
            </a:r>
          </a:p>
          <a:p>
            <a:pPr lvl="1"/>
            <a:r>
              <a:rPr lang="en-US" dirty="0" smtClean="0">
                <a:effectLst/>
              </a:rPr>
              <a:t>Using GIS and Twitter, analysts were able to collect and analyze geo-tagged tweets that referenced the power outages. </a:t>
            </a:r>
          </a:p>
          <a:p>
            <a:pPr lvl="1"/>
            <a:r>
              <a:rPr lang="en-US" dirty="0" smtClean="0">
                <a:effectLst/>
              </a:rPr>
              <a:t>By normalizing the frequency of tweets against the population density, GIS analysts could map power failure across Manhattan. </a:t>
            </a:r>
          </a:p>
          <a:p>
            <a:pPr lvl="1"/>
            <a:r>
              <a:rPr lang="en-US" dirty="0"/>
              <a:t>I</a:t>
            </a:r>
            <a:r>
              <a:rPr lang="en-US" dirty="0" smtClean="0">
                <a:effectLst/>
              </a:rPr>
              <a:t>nstead of building a system of dedicated sensors or smart meters, analysts were able to use common devices like phones, existing communications networks, and GIS to track the outages.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85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51" y="76200"/>
            <a:ext cx="120015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BDLA for Smart Planning in Transportation</a:t>
            </a:r>
            <a:r>
              <a:rPr lang="en-US" dirty="0"/>
              <a:t/>
            </a:r>
            <a:br>
              <a:rPr lang="en-US" dirty="0"/>
            </a:br>
            <a:r>
              <a:rPr lang="en-US" sz="1300" dirty="0"/>
              <a:t>Jae-Gil Lee, Minseo </a:t>
            </a:r>
            <a:r>
              <a:rPr lang="en-US" sz="1300" dirty="0" smtClean="0"/>
              <a:t>Kang (2015). Geospatial </a:t>
            </a:r>
            <a:r>
              <a:rPr lang="en-US" sz="1300" dirty="0"/>
              <a:t>Big Data: Challenges and Opportunities, Big Data Research, </a:t>
            </a:r>
            <a:r>
              <a:rPr lang="en-US" sz="1300" dirty="0" smtClean="0"/>
              <a:t>2(2), 74-81.</a:t>
            </a:r>
            <a:endParaRPr lang="en-US" sz="13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3" t="30556" r="28606" b="13493"/>
          <a:stretch/>
        </p:blipFill>
        <p:spPr bwMode="auto">
          <a:xfrm>
            <a:off x="1117602" y="990602"/>
            <a:ext cx="10095345" cy="570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20800" y="6172203"/>
            <a:ext cx="100584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Key hurdle</a:t>
            </a:r>
            <a:r>
              <a:rPr lang="en-US" b="1" dirty="0" smtClean="0">
                <a:solidFill>
                  <a:prstClr val="black"/>
                </a:solidFill>
              </a:rPr>
              <a:t>: </a:t>
            </a:r>
            <a:r>
              <a:rPr lang="en-US" b="1" dirty="0" smtClean="0">
                <a:solidFill>
                  <a:srgbClr val="FF0000"/>
                </a:solidFill>
              </a:rPr>
              <a:t>Dataset </a:t>
            </a:r>
            <a:r>
              <a:rPr lang="en-US" b="1" dirty="0">
                <a:solidFill>
                  <a:srgbClr val="FF0000"/>
                </a:solidFill>
              </a:rPr>
              <a:t>size</a:t>
            </a:r>
            <a:r>
              <a:rPr lang="en-US" b="1" dirty="0">
                <a:solidFill>
                  <a:prstClr val="black"/>
                </a:solidFill>
              </a:rPr>
              <a:t>, which can reach 10</a:t>
            </a:r>
            <a:r>
              <a:rPr lang="en-US" b="1" baseline="30000" dirty="0">
                <a:solidFill>
                  <a:prstClr val="black"/>
                </a:solidFill>
              </a:rPr>
              <a:t>13 </a:t>
            </a:r>
            <a:r>
              <a:rPr lang="en-US" b="1" dirty="0">
                <a:solidFill>
                  <a:prstClr val="black"/>
                </a:solidFill>
              </a:rPr>
              <a:t>items per year given constant</a:t>
            </a:r>
          </a:p>
          <a:p>
            <a:r>
              <a:rPr lang="en-US" b="1" dirty="0">
                <a:solidFill>
                  <a:prstClr val="black"/>
                </a:solidFill>
              </a:rPr>
              <a:t>minute-resolution measurements for all 100 million US vehicles.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3"/>
          <a:srcRect l="20280" t="35198" r="59615" b="32928"/>
          <a:stretch/>
        </p:blipFill>
        <p:spPr bwMode="auto">
          <a:xfrm>
            <a:off x="1320800" y="949034"/>
            <a:ext cx="10160000" cy="5827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1" y="928937"/>
            <a:ext cx="120015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1703" y="2660159"/>
            <a:ext cx="12001500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Eco-route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Minimizes </a:t>
            </a:r>
            <a:r>
              <a:rPr lang="en-US" b="1" dirty="0">
                <a:solidFill>
                  <a:prstClr val="black"/>
                </a:solidFill>
              </a:rPr>
              <a:t>fuel consumption rather than travel time or travel distance. </a:t>
            </a:r>
            <a:endParaRPr lang="en-US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Eco-routing </a:t>
            </a:r>
            <a:r>
              <a:rPr lang="en-US" b="1" dirty="0">
                <a:solidFill>
                  <a:prstClr val="black"/>
                </a:solidFill>
              </a:rPr>
              <a:t>tries to find a route that avoids congestion, idling at red lights, turns and elevation changes, and so on. </a:t>
            </a:r>
            <a:endParaRPr lang="en-US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Compared </a:t>
            </a:r>
            <a:r>
              <a:rPr lang="en-US" b="1" dirty="0">
                <a:solidFill>
                  <a:prstClr val="black"/>
                </a:solidFill>
              </a:rPr>
              <a:t>to using the “Fastest Route” option, Ford researchers told that using the “Eco Route” option </a:t>
            </a:r>
            <a:r>
              <a:rPr lang="en-US" b="1" dirty="0" smtClean="0">
                <a:solidFill>
                  <a:prstClr val="black"/>
                </a:solidFill>
              </a:rPr>
              <a:t>reduced fuel consumption by as much as </a:t>
            </a:r>
            <a:r>
              <a:rPr lang="en-US" b="1" dirty="0">
                <a:solidFill>
                  <a:prstClr val="black"/>
                </a:solidFill>
              </a:rPr>
              <a:t>15% </a:t>
            </a:r>
            <a:r>
              <a:rPr lang="en-US" b="1" dirty="0" smtClean="0">
                <a:solidFill>
                  <a:prstClr val="black"/>
                </a:solidFill>
              </a:rPr>
              <a:t>in some of their vehicles.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Technology available in some Ford vehicles.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823" y="2895600"/>
            <a:ext cx="11842751" cy="14157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Volvo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Recently announced a program to build 1,000 smart cars that would share information with other vehicles to warn them about slippery road conditions. </a:t>
            </a:r>
          </a:p>
          <a:p>
            <a:r>
              <a:rPr lang="en-US" sz="1000" dirty="0" smtClean="0">
                <a:solidFill>
                  <a:prstClr val="black"/>
                </a:solidFill>
                <a:hlinkClick r:id="rId5"/>
              </a:rPr>
              <a:t>http://inform.tmforum.org/strategic-programs-2/open-digital/2015/07/esris-jack-dangermond-on-geo-analytics-and-iot-we-are-limited-only-by-our-collective-imaginations/</a:t>
            </a:r>
            <a:r>
              <a:rPr lang="en-US" sz="1000" dirty="0" smtClean="0">
                <a:solidFill>
                  <a:prstClr val="black"/>
                </a:solidFill>
              </a:rPr>
              <a:t> 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89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109728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Taxis as Sensors of City Life</a:t>
            </a:r>
            <a:br>
              <a:rPr lang="en-US" dirty="0" smtClean="0"/>
            </a:br>
            <a:r>
              <a:rPr lang="en-US" sz="900" dirty="0"/>
              <a:t>Ferreira, N., </a:t>
            </a:r>
            <a:r>
              <a:rPr lang="en-US" sz="900" dirty="0" err="1"/>
              <a:t>Poco</a:t>
            </a:r>
            <a:r>
              <a:rPr lang="en-US" sz="900" dirty="0"/>
              <a:t>, J. Vo, H., Freire, J. and Silva. C.T. (2013). Visual Exploration of Big </a:t>
            </a:r>
            <a:r>
              <a:rPr lang="en-US" sz="900" dirty="0" err="1"/>
              <a:t>Spatio</a:t>
            </a:r>
            <a:r>
              <a:rPr lang="en-US" sz="900" dirty="0"/>
              <a:t>-Temporal Urban Data: A Study of New York City Taxi Trips. </a:t>
            </a:r>
            <a:r>
              <a:rPr lang="en-US" sz="900" i="1" dirty="0"/>
              <a:t>IEEE Transactions on Visualization and Computer Graphics</a:t>
            </a:r>
            <a:r>
              <a:rPr lang="en-US" sz="900" dirty="0"/>
              <a:t> 19, 12 (December 2013), 2149-2158</a:t>
            </a:r>
            <a:r>
              <a:rPr lang="en-US" sz="900" dirty="0" smtClean="0"/>
              <a:t>.</a:t>
            </a:r>
            <a:endParaRPr lang="en-US" sz="900" dirty="0"/>
          </a:p>
        </p:txBody>
      </p:sp>
      <p:grpSp>
        <p:nvGrpSpPr>
          <p:cNvPr id="5" name="Group 4"/>
          <p:cNvGrpSpPr/>
          <p:nvPr/>
        </p:nvGrpSpPr>
        <p:grpSpPr>
          <a:xfrm>
            <a:off x="508002" y="1066800"/>
            <a:ext cx="11366500" cy="4289102"/>
            <a:chOff x="381000" y="1066800"/>
            <a:chExt cx="8524875" cy="428910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066800"/>
              <a:ext cx="8524875" cy="4289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191000" y="1295400"/>
              <a:ext cx="1409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prstClr val="white"/>
                  </a:solidFill>
                </a:rPr>
                <a:t>Pickups</a:t>
              </a:r>
              <a:endParaRPr lang="en-US" sz="28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97799" y="990600"/>
            <a:ext cx="11811640" cy="4477078"/>
            <a:chOff x="148349" y="990600"/>
            <a:chExt cx="8858730" cy="4477078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349" y="990600"/>
              <a:ext cx="8858730" cy="4477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343400" y="1295400"/>
              <a:ext cx="2133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prstClr val="white"/>
                  </a:solidFill>
                </a:rPr>
                <a:t>Dropoffs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2" y="1066800"/>
            <a:ext cx="989303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" y="933432"/>
            <a:ext cx="12160251" cy="286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1" y="3886200"/>
            <a:ext cx="12154587" cy="220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1011" r="2281" b="3056"/>
          <a:stretch/>
        </p:blipFill>
        <p:spPr bwMode="auto">
          <a:xfrm>
            <a:off x="101602" y="990600"/>
            <a:ext cx="11994201" cy="542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34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Taxis as Sensors of City Life: Decision-Making 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Underserved regions</a:t>
            </a:r>
          </a:p>
          <a:p>
            <a:r>
              <a:rPr lang="en-US" dirty="0" smtClean="0"/>
              <a:t>Service coverage at transportation hubs</a:t>
            </a:r>
          </a:p>
          <a:p>
            <a:r>
              <a:rPr lang="en-US" dirty="0" smtClean="0"/>
              <a:t>Service during days of week vs weekends</a:t>
            </a:r>
          </a:p>
          <a:p>
            <a:r>
              <a:rPr lang="en-US" dirty="0" smtClean="0"/>
              <a:t>Service during times of day</a:t>
            </a:r>
          </a:p>
          <a:p>
            <a:r>
              <a:rPr lang="en-US" dirty="0" smtClean="0"/>
              <a:t>Impact of natural disasters: extent of disruption &amp; implications</a:t>
            </a:r>
          </a:p>
          <a:p>
            <a:r>
              <a:rPr lang="en-US" dirty="0" smtClean="0"/>
              <a:t>Possibility of ride-sharing: Uber?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15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Peek Into Netflix Queues</a:t>
            </a:r>
            <a:br>
              <a:rPr lang="en-US" dirty="0" smtClean="0"/>
            </a:br>
            <a:r>
              <a:rPr lang="en-US" sz="1800" dirty="0" smtClean="0">
                <a:hlinkClick r:id="rId2"/>
              </a:rPr>
              <a:t>http://www.nytimes.com/interactive/2010/01/10/nyregion/20100110-netflix-map.html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17308" t="14823" r="19872" b="8780"/>
          <a:stretch/>
        </p:blipFill>
        <p:spPr bwMode="auto">
          <a:xfrm>
            <a:off x="508000" y="990600"/>
            <a:ext cx="10972800" cy="5791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8" t="15674" r="20017" b="9722"/>
          <a:stretch/>
        </p:blipFill>
        <p:spPr bwMode="auto">
          <a:xfrm>
            <a:off x="508000" y="990603"/>
            <a:ext cx="11176000" cy="565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9" t="14868" r="19972" b="11458"/>
          <a:stretch/>
        </p:blipFill>
        <p:spPr bwMode="auto">
          <a:xfrm>
            <a:off x="508000" y="959430"/>
            <a:ext cx="11460749" cy="572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04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</a:t>
            </a:r>
            <a:r>
              <a:rPr lang="en-US" dirty="0"/>
              <a:t>and </a:t>
            </a:r>
            <a:r>
              <a:rPr lang="en-US" dirty="0" smtClean="0"/>
              <a:t>non-spatial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Spatial Data is “information </a:t>
            </a:r>
            <a:r>
              <a:rPr lang="en-US" sz="2000" dirty="0"/>
              <a:t>about the locations and shapes of geographic features and the relationships between them, usually stored as coordinates and </a:t>
            </a:r>
            <a:r>
              <a:rPr lang="en-US" sz="2000" dirty="0" smtClean="0"/>
              <a:t>topology”</a:t>
            </a:r>
          </a:p>
          <a:p>
            <a:r>
              <a:rPr lang="en-US" sz="2000" dirty="0" smtClean="0"/>
              <a:t>Attributes are the “</a:t>
            </a:r>
            <a:r>
              <a:rPr lang="en-US" sz="2000" dirty="0" err="1" smtClean="0"/>
              <a:t>nonspatial</a:t>
            </a:r>
            <a:r>
              <a:rPr lang="en-US" sz="2000" dirty="0" smtClean="0"/>
              <a:t> </a:t>
            </a:r>
            <a:r>
              <a:rPr lang="en-US" sz="2000" dirty="0"/>
              <a:t>information about a geographic feature </a:t>
            </a:r>
            <a:r>
              <a:rPr lang="en-US" sz="2000" dirty="0" smtClean="0"/>
              <a:t>usually </a:t>
            </a:r>
            <a:r>
              <a:rPr lang="en-US" sz="2000" dirty="0"/>
              <a:t>stored in a table and linked to the feature by a unique identifier. For example, attributes of a river might include its name, length, and sediment load at a gauging station</a:t>
            </a:r>
            <a:r>
              <a:rPr lang="en-US" sz="2000" dirty="0" smtClean="0"/>
              <a:t>.”</a:t>
            </a:r>
          </a:p>
          <a:p>
            <a:pPr marL="0" indent="0">
              <a:buNone/>
            </a:pPr>
            <a:r>
              <a:rPr lang="en-US" sz="1200" dirty="0" smtClean="0"/>
              <a:t> (Source, ESRI</a:t>
            </a:r>
            <a:r>
              <a:rPr lang="en-US" sz="1200" dirty="0"/>
              <a:t>: http://support.esri.com/en/knowledgebase/GISDictionary/search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100" dirty="0"/>
              <a:t>Screenshot of an attribute table and a linked map in ESRI’s ArcMap™ </a:t>
            </a:r>
            <a:r>
              <a:rPr lang="en-US" sz="1100" dirty="0" smtClean="0"/>
              <a:t>program </a:t>
            </a:r>
            <a:r>
              <a:rPr lang="en-US" sz="1100" dirty="0"/>
              <a:t>(Source: https://</a:t>
            </a:r>
            <a:r>
              <a:rPr lang="en-US" sz="1100" dirty="0" smtClean="0"/>
              <a:t>www.e-education.psu.edu/geog160/node/1930)</a:t>
            </a:r>
            <a:endParaRPr lang="en-US" sz="1100" dirty="0"/>
          </a:p>
        </p:txBody>
      </p:sp>
      <p:pic>
        <p:nvPicPr>
          <p:cNvPr id="9" name="Picture 2" descr="Screenshot of an attribute table and a linked map in ESRI’s ArcMa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1882010"/>
            <a:ext cx="5181600" cy="211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486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Takeaways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574482" cy="457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Traditional and new sources of spatial </a:t>
            </a:r>
            <a:r>
              <a:rPr lang="en-US" dirty="0"/>
              <a:t>data </a:t>
            </a:r>
            <a:r>
              <a:rPr lang="en-US" dirty="0" smtClean="0"/>
              <a:t>increasing </a:t>
            </a:r>
            <a:r>
              <a:rPr lang="en-US" dirty="0"/>
              <a:t>in the 3 </a:t>
            </a:r>
            <a:r>
              <a:rPr lang="en-US" dirty="0" smtClean="0"/>
              <a:t>V’s</a:t>
            </a:r>
            <a:endParaRPr lang="en-US" dirty="0"/>
          </a:p>
          <a:p>
            <a:r>
              <a:rPr lang="en-US" dirty="0" smtClean="0"/>
              <a:t>There are emerging and evolving technologies and techniques for spatial analysis and analytics </a:t>
            </a:r>
          </a:p>
          <a:p>
            <a:r>
              <a:rPr lang="en-US" dirty="0" smtClean="0"/>
              <a:t>Analytical Methods for Spatial Big Data</a:t>
            </a:r>
          </a:p>
          <a:p>
            <a:pPr lvl="1"/>
            <a:r>
              <a:rPr lang="en-US" dirty="0" smtClean="0"/>
              <a:t>Spatial and temporal autocorrelation plagues Geo </a:t>
            </a:r>
            <a:r>
              <a:rPr lang="en-US" dirty="0" smtClean="0"/>
              <a:t>Data – Big &amp; Small!</a:t>
            </a:r>
            <a:endParaRPr lang="en-US" dirty="0" smtClean="0"/>
          </a:p>
          <a:p>
            <a:pPr lvl="1"/>
            <a:r>
              <a:rPr lang="en-US" dirty="0" smtClean="0"/>
              <a:t>Diagnostic testing required for multi-variate analysis to ensure spatial bias is </a:t>
            </a:r>
            <a:r>
              <a:rPr lang="en-US" dirty="0" smtClean="0"/>
              <a:t>detected and </a:t>
            </a:r>
            <a:r>
              <a:rPr lang="en-US" dirty="0" smtClean="0"/>
              <a:t>regression assumptions are met.</a:t>
            </a:r>
          </a:p>
          <a:p>
            <a:pPr lvl="1"/>
            <a:r>
              <a:rPr lang="en-US" dirty="0" smtClean="0"/>
              <a:t>Big Data “theoretically” enables analysis of entire population, but samples still matter – especially in academic research, also to account for prohibitively large computational time.</a:t>
            </a:r>
          </a:p>
          <a:p>
            <a:pPr lvl="1"/>
            <a:r>
              <a:rPr lang="en-US" dirty="0" smtClean="0"/>
              <a:t>Machine Learning methods increasingly used for Geo Big Data: </a:t>
            </a:r>
            <a:r>
              <a:rPr lang="en-US" smtClean="0"/>
              <a:t>quick </a:t>
            </a:r>
            <a:r>
              <a:rPr lang="en-US" smtClean="0"/>
              <a:t>&amp; dirty</a:t>
            </a:r>
            <a:r>
              <a:rPr lang="en-US" dirty="0" smtClean="0"/>
              <a:t>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17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A164-75AB-4797-9CA4-CE76B5FBC066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" y="14068"/>
            <a:ext cx="12158133" cy="6838950"/>
          </a:xfrm>
        </p:spPr>
      </p:pic>
    </p:spTree>
    <p:extLst>
      <p:ext uri="{BB962C8B-B14F-4D97-AF65-F5344CB8AC3E}">
        <p14:creationId xmlns:p14="http://schemas.microsoft.com/office/powerpoint/2010/main" val="348027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Enterprise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Databases efficiently store spatial data and attributes for </a:t>
            </a:r>
          </a:p>
          <a:p>
            <a:pPr lvl="1"/>
            <a:r>
              <a:rPr lang="en-US" dirty="0" smtClean="0"/>
              <a:t>visualization, </a:t>
            </a:r>
          </a:p>
          <a:p>
            <a:pPr lvl="1"/>
            <a:r>
              <a:rPr lang="en-US" dirty="0" smtClean="0"/>
              <a:t>processing, </a:t>
            </a:r>
          </a:p>
          <a:p>
            <a:pPr lvl="1"/>
            <a:r>
              <a:rPr lang="en-US" dirty="0" smtClean="0"/>
              <a:t>updating, </a:t>
            </a:r>
          </a:p>
          <a:p>
            <a:pPr lvl="1"/>
            <a:r>
              <a:rPr lang="en-US" dirty="0" smtClean="0"/>
              <a:t>real-time transactions, etc. </a:t>
            </a:r>
          </a:p>
          <a:p>
            <a:r>
              <a:rPr lang="en-US" dirty="0" smtClean="0"/>
              <a:t>Many enterprise database development systems have spatial components (ESRI, MySQL, Oracle)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Source: http</a:t>
            </a:r>
            <a:r>
              <a:rPr lang="en-US" sz="1600" dirty="0"/>
              <a:t>://www.mcc.cmu.ac.th/research/DSSARM/SoilSys/soilsys.html</a:t>
            </a:r>
          </a:p>
        </p:txBody>
      </p:sp>
      <p:pic>
        <p:nvPicPr>
          <p:cNvPr id="9" name="Picture 4" descr="dldshell.gif (52650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1690688"/>
            <a:ext cx="49911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277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is spatial data changing</a:t>
            </a:r>
            <a:r>
              <a:rPr lang="en-US" dirty="0" smtClean="0"/>
              <a:t>? Volume, Velocity, Variety!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Basic spatial data types increasing </a:t>
            </a:r>
            <a:r>
              <a:rPr lang="en-US" dirty="0"/>
              <a:t>in the 3 V’s (Volume, </a:t>
            </a:r>
            <a:r>
              <a:rPr lang="en-US" dirty="0" smtClean="0"/>
              <a:t>Velocity)</a:t>
            </a:r>
            <a:endParaRPr lang="en-US" dirty="0"/>
          </a:p>
          <a:p>
            <a:pPr lvl="1"/>
            <a:r>
              <a:rPr lang="en-US" dirty="0"/>
              <a:t>Vector </a:t>
            </a:r>
            <a:r>
              <a:rPr lang="en-US" dirty="0" smtClean="0"/>
              <a:t>(points, lines, polygons)</a:t>
            </a:r>
            <a:endParaRPr lang="en-US" dirty="0"/>
          </a:p>
          <a:p>
            <a:pPr lvl="1"/>
            <a:r>
              <a:rPr lang="en-US" dirty="0"/>
              <a:t>Raster </a:t>
            </a:r>
            <a:r>
              <a:rPr lang="en-US" dirty="0" smtClean="0"/>
              <a:t>(images, weighted pixels)</a:t>
            </a:r>
            <a:endParaRPr lang="en-US" dirty="0"/>
          </a:p>
          <a:p>
            <a:pPr lvl="1"/>
            <a:r>
              <a:rPr lang="en-US" dirty="0"/>
              <a:t>Graph (network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1000" dirty="0"/>
              <a:t>Source: Michael R Evans, Dev Oliver, </a:t>
            </a:r>
            <a:r>
              <a:rPr lang="en-US" sz="1000" dirty="0" err="1"/>
              <a:t>Viswanath</a:t>
            </a:r>
            <a:r>
              <a:rPr lang="en-US" sz="1000" dirty="0"/>
              <a:t> </a:t>
            </a:r>
            <a:r>
              <a:rPr lang="en-US" sz="1000" dirty="0" err="1"/>
              <a:t>Gunturi</a:t>
            </a:r>
            <a:r>
              <a:rPr lang="en-US" sz="1000" dirty="0"/>
              <a:t>, and Shashi </a:t>
            </a:r>
            <a:r>
              <a:rPr lang="en-US" sz="1000" dirty="0" err="1"/>
              <a:t>Shekhar</a:t>
            </a:r>
            <a:r>
              <a:rPr lang="en-US" sz="1000" dirty="0"/>
              <a:t>. </a:t>
            </a:r>
            <a:r>
              <a:rPr lang="en-US" sz="1000" i="1" dirty="0">
                <a:hlinkClick r:id="rId2"/>
              </a:rPr>
              <a:t>Spatial Big Data: Case Studies on Volume, Velocity, and Variety.</a:t>
            </a:r>
            <a:r>
              <a:rPr lang="en-US" sz="1000" dirty="0"/>
              <a:t> In Big Data: Techniques and Technologies in </a:t>
            </a:r>
            <a:r>
              <a:rPr lang="en-US" sz="1000" dirty="0" err="1"/>
              <a:t>Geoinformatics</a:t>
            </a:r>
            <a:r>
              <a:rPr lang="en-US" sz="1000" dirty="0"/>
              <a:t>. </a:t>
            </a:r>
            <a:r>
              <a:rPr lang="en-US" sz="1000" dirty="0" smtClean="0"/>
              <a:t>2014 </a:t>
            </a:r>
            <a:r>
              <a:rPr lang="en-US" sz="1000" dirty="0"/>
              <a:t>by CRC Press.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New sources of data</a:t>
            </a:r>
          </a:p>
          <a:p>
            <a:pPr lvl="1"/>
            <a:r>
              <a:rPr lang="en-US" dirty="0"/>
              <a:t>Social Media</a:t>
            </a:r>
          </a:p>
          <a:p>
            <a:pPr lvl="1"/>
            <a:r>
              <a:rPr lang="en-US" dirty="0"/>
              <a:t>Location Based </a:t>
            </a:r>
            <a:r>
              <a:rPr lang="en-US" dirty="0" smtClean="0"/>
              <a:t>applications (e.g</a:t>
            </a:r>
            <a:r>
              <a:rPr lang="en-US" dirty="0"/>
              <a:t>. geotagging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Cameras, RFID</a:t>
            </a:r>
            <a:endParaRPr lang="en-US" dirty="0"/>
          </a:p>
          <a:p>
            <a:pPr lvl="2"/>
            <a:r>
              <a:rPr lang="en-US" dirty="0"/>
              <a:t>Crowd sourced </a:t>
            </a:r>
            <a:r>
              <a:rPr lang="en-US" dirty="0" smtClean="0"/>
              <a:t>data</a:t>
            </a:r>
          </a:p>
          <a:p>
            <a:pPr lvl="2"/>
            <a:r>
              <a:rPr lang="en-US" dirty="0" smtClean="0"/>
              <a:t>GPS enabled devices</a:t>
            </a:r>
            <a:endParaRPr lang="en-US" dirty="0"/>
          </a:p>
          <a:p>
            <a:pPr lvl="1"/>
            <a:r>
              <a:rPr lang="en-US" dirty="0"/>
              <a:t>Real-time sensors</a:t>
            </a:r>
          </a:p>
          <a:p>
            <a:pPr lvl="1"/>
            <a:r>
              <a:rPr lang="en-US" dirty="0"/>
              <a:t>UAV (Drone) image </a:t>
            </a:r>
            <a:r>
              <a:rPr lang="en-US" dirty="0" smtClean="0"/>
              <a:t>analysis</a:t>
            </a:r>
          </a:p>
          <a:p>
            <a:pPr lvl="1"/>
            <a:r>
              <a:rPr lang="en-US" dirty="0" smtClean="0"/>
              <a:t>Radar</a:t>
            </a:r>
          </a:p>
          <a:p>
            <a:pPr lvl="1"/>
            <a:r>
              <a:rPr lang="en-US" dirty="0" smtClean="0"/>
              <a:t>LiDAR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153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Sources of Geospatial Big Data: Raster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2900" dirty="0"/>
              <a:t>Source:http://www.gislounge.com/empowering-gis-big-data/</a:t>
            </a:r>
            <a:endParaRPr lang="en-US" sz="2900" dirty="0" smtClean="0"/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UAV(Drone) </a:t>
            </a:r>
            <a:r>
              <a:rPr lang="en-US" sz="2400" dirty="0" smtClean="0"/>
              <a:t>images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LiDAR </a:t>
            </a:r>
            <a:r>
              <a:rPr lang="en-US" sz="2400" dirty="0"/>
              <a:t>for </a:t>
            </a:r>
            <a:r>
              <a:rPr lang="en-US" sz="2400" dirty="0" smtClean="0"/>
              <a:t>3D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Remote Sensing (satellite date)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 dirty="0"/>
              <a:t>Source:http://www.thedroneinfo.com/what-is-a-drone/ </a:t>
            </a:r>
          </a:p>
        </p:txBody>
      </p:sp>
      <p:pic>
        <p:nvPicPr>
          <p:cNvPr id="2050" name="Picture 2" descr="dro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3424237"/>
            <a:ext cx="3428866" cy="171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253" y="1483552"/>
            <a:ext cx="5206070" cy="388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55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Geospatial Big Data: </a:t>
            </a:r>
            <a:r>
              <a:rPr lang="en-US" dirty="0" smtClean="0"/>
              <a:t>Vector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1700" dirty="0"/>
              <a:t>http://www.computerworld.com/article/2847660/google-taps-cloud-big-data-and-satellites-to-track-overfishing.html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GPS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Real-time Sensing/Monitoring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Example: Using ship </a:t>
            </a:r>
            <a:r>
              <a:rPr lang="en-US" sz="2000" dirty="0"/>
              <a:t>traffic signals to track fishing </a:t>
            </a:r>
            <a:r>
              <a:rPr lang="en-US" sz="2000" dirty="0" smtClean="0"/>
              <a:t>activity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Geolocation </a:t>
            </a:r>
            <a:r>
              <a:rPr lang="en-US" sz="2400" dirty="0"/>
              <a:t>data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Social Media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Crowd </a:t>
            </a:r>
            <a:r>
              <a:rPr lang="en-US" sz="2000" dirty="0" smtClean="0"/>
              <a:t>Sourcing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538" y="1101478"/>
            <a:ext cx="590550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53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Media:</a:t>
            </a:r>
            <a:br>
              <a:rPr lang="en-US" dirty="0"/>
            </a:br>
            <a:r>
              <a:rPr lang="en-US" dirty="0"/>
              <a:t>Spatial Sentiment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Develop a model based on the positive or negative aspects of tweets (or blogs)</a:t>
            </a:r>
          </a:p>
          <a:p>
            <a:r>
              <a:rPr lang="en-US" dirty="0"/>
              <a:t>For example, analyzing NYC, 600,000 Tweets</a:t>
            </a:r>
          </a:p>
          <a:p>
            <a:r>
              <a:rPr lang="en-US" dirty="0"/>
              <a:t>Can have both spatial and temporal aspects.</a:t>
            </a:r>
          </a:p>
          <a:p>
            <a:r>
              <a:rPr lang="en-US" dirty="0"/>
              <a:t>Datasets </a:t>
            </a:r>
            <a:endParaRPr lang="en-US" dirty="0" smtClean="0"/>
          </a:p>
          <a:p>
            <a:pPr lvl="1"/>
            <a:r>
              <a:rPr lang="en-US" dirty="0" smtClean="0"/>
              <a:t>non-relational</a:t>
            </a:r>
            <a:endParaRPr lang="en-US" dirty="0"/>
          </a:p>
          <a:p>
            <a:pPr lvl="1"/>
            <a:r>
              <a:rPr lang="en-US" dirty="0"/>
              <a:t>Very large (“Big”)</a:t>
            </a:r>
          </a:p>
          <a:p>
            <a:r>
              <a:rPr lang="en-US" sz="1900" dirty="0"/>
              <a:t>Source: http://www.necsi.edu/research/social/newyork/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1200" i="1" dirty="0"/>
              <a:t>Cyan represents the most positive sentiment and magenta the most negative</a:t>
            </a:r>
            <a:endParaRPr lang="en-US" sz="1200" dirty="0"/>
          </a:p>
        </p:txBody>
      </p:sp>
      <p:pic>
        <p:nvPicPr>
          <p:cNvPr id="5" name="Picture 6" descr="Sentiment distribution of&#10;geo-tagged tweets in New York C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06" y="1690688"/>
            <a:ext cx="4204448" cy="389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268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Crowd Sourcing:</a:t>
            </a:r>
            <a:br>
              <a:rPr lang="en-US" dirty="0" smtClean="0"/>
            </a:br>
            <a:r>
              <a:rPr lang="en-US" dirty="0" smtClean="0"/>
              <a:t>Traffic Data (Waze)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/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Waze is a mobile app which receives user data on traffic in real-time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Routes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Events (accidents)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Builds navigation “intelligence”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755" y="987425"/>
            <a:ext cx="6131633" cy="415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7914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3072</TotalTime>
  <Words>1570</Words>
  <Application>Microsoft Office PowerPoint</Application>
  <PresentationFormat>Custom</PresentationFormat>
  <Paragraphs>312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Equity</vt:lpstr>
      <vt:lpstr>Geospatial and Location Analytics Backdrop</vt:lpstr>
      <vt:lpstr>Spatial/Location Analytics concepts </vt:lpstr>
      <vt:lpstr>Spatial and non-spatial Data</vt:lpstr>
      <vt:lpstr>Enterprise Data</vt:lpstr>
      <vt:lpstr>How is spatial data changing? Volume, Velocity, Variety! </vt:lpstr>
      <vt:lpstr>Sources of Geospatial Big Data: Raster </vt:lpstr>
      <vt:lpstr>Sources of Geospatial Big Data: Vector</vt:lpstr>
      <vt:lpstr>Social Media: Spatial Sentiment Analysis</vt:lpstr>
      <vt:lpstr>Crowd Sourcing: Traffic Data (Waze)</vt:lpstr>
      <vt:lpstr>Network  Data (Graph)</vt:lpstr>
      <vt:lpstr>Traditional Spatial Analysis is more than looking at a map </vt:lpstr>
      <vt:lpstr>How does the increase in data effect Spatial Analysis</vt:lpstr>
      <vt:lpstr>Analytical Methods</vt:lpstr>
      <vt:lpstr>Pitfalls of Spatial Data</vt:lpstr>
      <vt:lpstr>Spatial Autocorrelation Patterns Measured by Moran’s I</vt:lpstr>
      <vt:lpstr>Modifiable Areal Unit Problem (MAUP)</vt:lpstr>
      <vt:lpstr>Multi-Variate Analysis with GeoData</vt:lpstr>
      <vt:lpstr>Analytical Techniques for Big Data</vt:lpstr>
      <vt:lpstr>Statistical Inference with Big Data</vt:lpstr>
      <vt:lpstr>Visual Analytics</vt:lpstr>
      <vt:lpstr>Machine Learning</vt:lpstr>
      <vt:lpstr>Machine Learning on Geospatial Big Data</vt:lpstr>
      <vt:lpstr>Machine Learning Algorithms used in Geospatial Community</vt:lpstr>
      <vt:lpstr>Big Data Location Analytics Case Studies: Spatial, temporal, socio-economic patterns in use of Social Media Li, L., Goodchild , M.F. &amp; Xu, B. (2013) Spatial, temporal, and socioeconomic patterns in the use of Twitter and Flickr, Cartography and Geographic Information Science, 40:2, 61-77.</vt:lpstr>
      <vt:lpstr>GIS &amp; Social Media Analytics</vt:lpstr>
      <vt:lpstr>BDLA for Smart Planning in Transportation Jae-Gil Lee, Minseo Kang (2015). Geospatial Big Data: Challenges and Opportunities, Big Data Research, 2(2), 74-81.</vt:lpstr>
      <vt:lpstr>Taxis as Sensors of City Life Ferreira, N., Poco, J. Vo, H., Freire, J. and Silva. C.T. (2013). Visual Exploration of Big Spatio-Temporal Urban Data: A Study of New York City Taxi Trips. IEEE Transactions on Visualization and Computer Graphics 19, 12 (December 2013), 2149-2158.</vt:lpstr>
      <vt:lpstr>Taxis as Sensors of City Life: Decision-Making Implications</vt:lpstr>
      <vt:lpstr>A Peek Into Netflix Queues http://www.nytimes.com/interactive/2010/01/10/nyregion/20100110-netflix-map.html </vt:lpstr>
      <vt:lpstr>Key Takeaways</vt:lpstr>
      <vt:lpstr>PowerPoint Presentation</vt:lpstr>
    </vt:vector>
  </TitlesOfParts>
  <Company>Seidenberg School of CSIS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Farkas, Prof. Daniel J.</dc:creator>
  <cp:lastModifiedBy>UOR User</cp:lastModifiedBy>
  <cp:revision>55</cp:revision>
  <dcterms:created xsi:type="dcterms:W3CDTF">2015-07-13T14:27:42Z</dcterms:created>
  <dcterms:modified xsi:type="dcterms:W3CDTF">2015-08-02T05:53:04Z</dcterms:modified>
</cp:coreProperties>
</file>