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8"/>
  </p:sldMasterIdLst>
  <p:notesMasterIdLst>
    <p:notesMasterId r:id="rId53"/>
  </p:notesMasterIdLst>
  <p:handoutMasterIdLst>
    <p:handoutMasterId r:id="rId54"/>
  </p:handoutMasterIdLst>
  <p:sldIdLst>
    <p:sldId id="260" r:id="rId29"/>
    <p:sldId id="256" r:id="rId30"/>
    <p:sldId id="309" r:id="rId31"/>
    <p:sldId id="310" r:id="rId32"/>
    <p:sldId id="311" r:id="rId33"/>
    <p:sldId id="268" r:id="rId34"/>
    <p:sldId id="269" r:id="rId35"/>
    <p:sldId id="293" r:id="rId36"/>
    <p:sldId id="289" r:id="rId37"/>
    <p:sldId id="298" r:id="rId38"/>
    <p:sldId id="304" r:id="rId39"/>
    <p:sldId id="306" r:id="rId40"/>
    <p:sldId id="305" r:id="rId41"/>
    <p:sldId id="282" r:id="rId42"/>
    <p:sldId id="283" r:id="rId43"/>
    <p:sldId id="312" r:id="rId44"/>
    <p:sldId id="284" r:id="rId45"/>
    <p:sldId id="299" r:id="rId46"/>
    <p:sldId id="307" r:id="rId47"/>
    <p:sldId id="308" r:id="rId48"/>
    <p:sldId id="287" r:id="rId49"/>
    <p:sldId id="279" r:id="rId50"/>
    <p:sldId id="280" r:id="rId51"/>
    <p:sldId id="281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3BB4EF-32C4-4F98-AA33-F41CB6650EFF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1D94FE-096F-4679-A55F-BCB96007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86C5C5-88C7-402E-A2E3-C9FF4B39A088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7D17D7-23AB-4BCC-9756-EA6D858CC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whether DM is art or science.</a:t>
            </a:r>
          </a:p>
          <a:p>
            <a:r>
              <a:rPr lang="en-US" dirty="0" smtClean="0"/>
              <a:t>Using the examples, discuss what types of decision could be science.</a:t>
            </a:r>
          </a:p>
          <a:p>
            <a:r>
              <a:rPr lang="en-US" dirty="0" smtClean="0"/>
              <a:t>What aspects/parts could be science.</a:t>
            </a:r>
          </a:p>
          <a:p>
            <a:r>
              <a:rPr lang="en-US" dirty="0" smtClean="0"/>
              <a:t>Discuss</a:t>
            </a:r>
            <a:r>
              <a:rPr lang="en-US" baseline="0" dirty="0" smtClean="0"/>
              <a:t> evolution from art to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7FDC-90CC-4F58-A26C-DA3C9D9622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at discuss problem solving methods, group problem solving, etc. (Management course material)</a:t>
            </a:r>
          </a:p>
          <a:p>
            <a:r>
              <a:rPr lang="en-US" dirty="0" smtClean="0"/>
              <a:t>Discuss expert systems (we typically discuss in an IS course) for expertise based DM.</a:t>
            </a:r>
          </a:p>
          <a:p>
            <a:r>
              <a:rPr lang="en-US" dirty="0" smtClean="0"/>
              <a:t>Discuss Decision Support</a:t>
            </a:r>
            <a:r>
              <a:rPr lang="en-US" baseline="0" dirty="0" smtClean="0"/>
              <a:t> </a:t>
            </a:r>
            <a:r>
              <a:rPr lang="en-US" dirty="0" smtClean="0"/>
              <a:t>Systems (DSS) as part art and part science in DM.</a:t>
            </a:r>
          </a:p>
          <a:p>
            <a:r>
              <a:rPr lang="en-US" dirty="0" smtClean="0"/>
              <a:t>When we move from art to science (for a particular class of decisions) the outcome should be improved efficiency</a:t>
            </a:r>
            <a:r>
              <a:rPr lang="en-US" baseline="0" dirty="0" smtClean="0"/>
              <a:t> or effectiveness.</a:t>
            </a:r>
          </a:p>
          <a:p>
            <a:r>
              <a:rPr lang="en-US" baseline="0" dirty="0" smtClean="0"/>
              <a:t>Evidence could be something that already exists or something collected (on demand) through experimentation.</a:t>
            </a:r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7FDC-90CC-4F58-A26C-DA3C9D9622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17D7-23AB-4BCC-9756-EA6D858CC1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D9AF1BC-F41A-4A7B-BD60-4F98FBF31BBF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8E168F6E-8FA6-44D2-94FA-105A8D791B3E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26C7A1D-8196-41D1-8BDA-EEB3227064F1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E54B581-2907-4A87-842E-EC3AA801471C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3481178-BF1C-4B28-AD1D-9E6F69BC8719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F821EC4A-A3B1-46A0-A90D-08B224CAF734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F1ADAFEC-4C56-419E-9D83-560565D8E007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ACA4E79-A7D2-4B96-B611-A52E55844129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3D55C20D-786F-4411-A146-A5433B0C903B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6E8CF318-476B-4CD7-904B-37F25AFB21F5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E53864ED-0521-41BE-8895-9611009CCE80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AC778D-1195-44B2-92AF-114A92EC73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Education+Redlands_RGBb.jpg"/>
          <p:cNvPicPr>
            <a:picLocks noChangeAspect="1"/>
          </p:cNvPicPr>
          <p:nvPr userDrawn="1"/>
        </p:nvPicPr>
        <p:blipFill>
          <a:blip r:embed="rId13" cstate="print"/>
          <a:srcRect r="71594" b="29530"/>
          <a:stretch>
            <a:fillRect/>
          </a:stretch>
        </p:blipFill>
        <p:spPr>
          <a:xfrm>
            <a:off x="8522748" y="6228478"/>
            <a:ext cx="460859" cy="3725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i.com/library/brochures/pdfs/approaches-to-schoo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geography.info/" TargetMode="External"/><Relationship Id="rId2" Type="http://schemas.openxmlformats.org/officeDocument/2006/relationships/hyperlink" Target="http://www.esri.com/industries/busin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Hindupur</a:t>
            </a:r>
            <a:r>
              <a:rPr lang="en-US" dirty="0"/>
              <a:t> Ramakrishna </a:t>
            </a:r>
            <a:r>
              <a:rPr lang="en-US" dirty="0" smtClean="0"/>
              <a:t> &amp; </a:t>
            </a:r>
            <a:r>
              <a:rPr lang="en-US" dirty="0" err="1" smtClean="0"/>
              <a:t>Avijit</a:t>
            </a:r>
            <a:r>
              <a:rPr lang="en-US" dirty="0" smtClean="0"/>
              <a:t> Sarkar</a:t>
            </a:r>
          </a:p>
          <a:p>
            <a:r>
              <a:rPr lang="en-US" dirty="0" smtClean="0"/>
              <a:t>University of Redlands</a:t>
            </a:r>
          </a:p>
          <a:p>
            <a:r>
              <a:rPr lang="en-US" dirty="0" smtClean="0"/>
              <a:t>School of Business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&amp; SA in business curriculum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4933950"/>
            <a:ext cx="7848600" cy="160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Workshop on 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Geographic Information Systems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International Conference on Information Systems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Auckland, NZ</a:t>
            </a:r>
          </a:p>
          <a:p>
            <a:r>
              <a:rPr lang="en-US" b="1" smtClean="0">
                <a:solidFill>
                  <a:schemeClr val="tx1"/>
                </a:solidFill>
              </a:rPr>
              <a:t>December </a:t>
            </a:r>
            <a:r>
              <a:rPr lang="en-US" b="1" dirty="0" smtClean="0">
                <a:solidFill>
                  <a:schemeClr val="tx1"/>
                </a:solidFill>
              </a:rPr>
              <a:t>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57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Segment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56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acilitators</a:t>
            </a:r>
            <a:r>
              <a:rPr lang="en-US" b="1" dirty="0" smtClean="0"/>
              <a:t> of </a:t>
            </a:r>
            <a:r>
              <a:rPr lang="en-US" b="1" dirty="0"/>
              <a:t>integrating GIS &amp; </a:t>
            </a:r>
            <a:r>
              <a:rPr lang="en-US" b="1" dirty="0" smtClean="0"/>
              <a:t>SA </a:t>
            </a:r>
            <a:r>
              <a:rPr lang="en-US" sz="1400" b="1" dirty="0" smtClean="0"/>
              <a:t>(Ramakrishna et al, 2010)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419600"/>
            <a:ext cx="8229600" cy="226522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b="1" dirty="0" smtClean="0">
                <a:solidFill>
                  <a:srgbClr val="FF0000"/>
                </a:solidFill>
              </a:rPr>
              <a:t>Inhibitors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NIMBY issue </a:t>
            </a:r>
            <a:r>
              <a:rPr lang="en-US" sz="1600" dirty="0" smtClean="0"/>
              <a:t>(I have too much to do in my courses, and, hence, can not add more material)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Time needed to learn new tools and cost of tools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Not getting credit for teaching enhancements </a:t>
            </a:r>
            <a:r>
              <a:rPr lang="en-US" sz="1600" dirty="0" smtClean="0"/>
              <a:t>(in research focused schools/colleges)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Support – not available/not accessible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0922"/>
              </p:ext>
            </p:extLst>
          </p:nvPr>
        </p:nvGraphicFramePr>
        <p:xfrm>
          <a:off x="235525" y="990600"/>
          <a:ext cx="86867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075"/>
                <a:gridCol w="2819400"/>
                <a:gridCol w="2826324"/>
              </a:tblGrid>
              <a:tr h="618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Resource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Administrative support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factors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Technology training and support for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t"/>
                      <a:r>
                        <a:rPr lang="en-US" dirty="0" smtClean="0"/>
                        <a:t>Open to new ideas for curricular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Expedient curriculum approval process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Release time/financial support for course 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Responsive to the market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Good fit with the curriculum of the school/college</a:t>
                      </a: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champion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Knowledgeable about GIS &amp;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2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faculty interested in GIS &amp;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2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Coverage time in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2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Teaching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 instances of GIS infusion as part of MIS curricula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153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East Carolina University </a:t>
            </a:r>
            <a:r>
              <a:rPr lang="en-US" dirty="0" smtClean="0"/>
              <a:t>(</a:t>
            </a:r>
            <a:r>
              <a:rPr lang="en-US" dirty="0" err="1" smtClean="0"/>
              <a:t>Mennecke</a:t>
            </a:r>
            <a:r>
              <a:rPr lang="en-US" dirty="0" smtClean="0"/>
              <a:t>, 1998)</a:t>
            </a:r>
          </a:p>
          <a:p>
            <a:pPr lvl="1"/>
            <a:r>
              <a:rPr lang="en-US" dirty="0" smtClean="0"/>
              <a:t>GIS Training imparted as significant part of a DSS course within B-school curricula.</a:t>
            </a:r>
          </a:p>
          <a:p>
            <a:pPr lvl="1"/>
            <a:r>
              <a:rPr lang="en-US" dirty="0" smtClean="0"/>
              <a:t>Students’ attitude about effectiveness of GIS as decision support tool and its role in business improved; however,</a:t>
            </a:r>
          </a:p>
          <a:p>
            <a:pPr lvl="1"/>
            <a:r>
              <a:rPr lang="en-US" dirty="0" smtClean="0"/>
              <a:t>Students did not develop positive perceptions about the benefit of GIS training on their careers.</a:t>
            </a:r>
          </a:p>
          <a:p>
            <a:r>
              <a:rPr lang="en-US" b="1" dirty="0">
                <a:solidFill>
                  <a:srgbClr val="FF0000"/>
                </a:solidFill>
              </a:rPr>
              <a:t>Robert Morris University</a:t>
            </a:r>
            <a:r>
              <a:rPr lang="en-US" dirty="0"/>
              <a:t> (Wu &amp; </a:t>
            </a:r>
            <a:r>
              <a:rPr lang="en-US" dirty="0" err="1"/>
              <a:t>Kohun</a:t>
            </a:r>
            <a:r>
              <a:rPr lang="en-US" dirty="0"/>
              <a:t>, 2005)</a:t>
            </a:r>
          </a:p>
          <a:p>
            <a:pPr lvl="1"/>
            <a:r>
              <a:rPr lang="en-US" dirty="0"/>
              <a:t>Two standalone GIS courses (focus on applications) developed in School of Communication &amp; Information Systems: one grad &amp; one UG.</a:t>
            </a:r>
          </a:p>
          <a:p>
            <a:pPr lvl="1"/>
            <a:r>
              <a:rPr lang="en-US" dirty="0"/>
              <a:t>Build conceptual understanding of architectural model of GIS using exercises on basis GIS functions.</a:t>
            </a:r>
          </a:p>
          <a:p>
            <a:pPr lvl="1"/>
            <a:r>
              <a:rPr lang="en-US" dirty="0"/>
              <a:t>Labs, equipment, data sources.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Angelo State University </a:t>
            </a:r>
            <a:r>
              <a:rPr lang="en-US" dirty="0" smtClean="0"/>
              <a:t>(</a:t>
            </a:r>
            <a:r>
              <a:rPr lang="en-US" dirty="0" err="1" smtClean="0"/>
              <a:t>Reames</a:t>
            </a:r>
            <a:r>
              <a:rPr lang="en-US" dirty="0" smtClean="0"/>
              <a:t>, 2006)</a:t>
            </a:r>
          </a:p>
          <a:p>
            <a:pPr lvl="1"/>
            <a:r>
              <a:rPr lang="en-US" dirty="0" smtClean="0"/>
              <a:t>Standalone UG course on Business </a:t>
            </a:r>
            <a:r>
              <a:rPr lang="en-US" dirty="0" err="1" smtClean="0"/>
              <a:t>Geomapping</a:t>
            </a:r>
            <a:r>
              <a:rPr lang="en-US" dirty="0" smtClean="0"/>
              <a:t> developed.</a:t>
            </a:r>
          </a:p>
          <a:p>
            <a:pPr lvl="1"/>
            <a:r>
              <a:rPr lang="en-US" dirty="0" smtClean="0"/>
              <a:t>Internal technology development seed grant acted as catalyst.</a:t>
            </a:r>
          </a:p>
          <a:p>
            <a:pPr lvl="1"/>
            <a:r>
              <a:rPr lang="en-US" dirty="0" smtClean="0"/>
              <a:t>GIS labs (dedicated 32 workstation MIS lab), case studies, independent project.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6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6" y="152400"/>
            <a:ext cx="83058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Modes of GIS infusion in MIS curricula </a:t>
            </a:r>
          </a:p>
          <a:p>
            <a:r>
              <a:rPr lang="en-US" sz="2700" dirty="0" smtClean="0"/>
              <a:t>(Li, Wynne, Babb, 2009)</a:t>
            </a:r>
            <a:endParaRPr lang="en-US" sz="2700" dirty="0"/>
          </a:p>
        </p:txBody>
      </p:sp>
      <p:grpSp>
        <p:nvGrpSpPr>
          <p:cNvPr id="2" name="Group 1"/>
          <p:cNvGrpSpPr/>
          <p:nvPr/>
        </p:nvGrpSpPr>
        <p:grpSpPr>
          <a:xfrm>
            <a:off x="801916" y="1491343"/>
            <a:ext cx="7493000" cy="4592989"/>
            <a:chOff x="584200" y="1491343"/>
            <a:chExt cx="7493000" cy="4592989"/>
          </a:xfrm>
        </p:grpSpPr>
        <p:sp>
          <p:nvSpPr>
            <p:cNvPr id="7" name="TextBox 6"/>
            <p:cNvSpPr txBox="1"/>
            <p:nvPr/>
          </p:nvSpPr>
          <p:spPr>
            <a:xfrm>
              <a:off x="2231572" y="5715000"/>
              <a:ext cx="4800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Kerski’s</a:t>
              </a:r>
              <a:r>
                <a:rPr lang="en-US" dirty="0" smtClean="0"/>
                <a:t> Dimensions of GIS Education (</a:t>
              </a:r>
              <a:r>
                <a:rPr lang="en-US" dirty="0" err="1" smtClean="0"/>
                <a:t>Kerski</a:t>
              </a:r>
              <a:r>
                <a:rPr lang="en-US" dirty="0" smtClean="0"/>
                <a:t>, 2008)</a:t>
              </a:r>
              <a:endParaRPr lang="en-US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23" r="7365" b="16825"/>
            <a:stretch/>
          </p:blipFill>
          <p:spPr bwMode="auto">
            <a:xfrm>
              <a:off x="584200" y="1491343"/>
              <a:ext cx="7493000" cy="42236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1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creating GIS coursework in B-Schools (Shepherd, 2009)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45489"/>
              </p:ext>
            </p:extLst>
          </p:nvPr>
        </p:nvGraphicFramePr>
        <p:xfrm>
          <a:off x="228600" y="1447800"/>
          <a:ext cx="87629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4876800"/>
                <a:gridCol w="2133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Implemented at?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#1 (off-the-shelf)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departments recruit business</a:t>
                      </a:r>
                      <a:r>
                        <a:rPr lang="en-US" baseline="0" dirty="0" smtClean="0"/>
                        <a:t> students into their mainstream GIS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Univ. of Florida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Service #2 (tailored)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departments design &amp; deliver GIS courses tailored</a:t>
                      </a:r>
                      <a:r>
                        <a:rPr lang="en-US" baseline="0" dirty="0" smtClean="0"/>
                        <a:t> for business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Leeds Univ., UK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&amp; business departments collaborate to combine existing modules to create a hybrid business GIS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 Chester Univ., PA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Transplantation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faculty</a:t>
                      </a:r>
                      <a:r>
                        <a:rPr lang="en-US" baseline="0" dirty="0" smtClean="0"/>
                        <a:t> move to a business school (perhaps on a sabbatical) and develop embedded GIS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Middlesex Univ., UK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Buy-in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school faculty acquire &amp; deliver an off-the-shelf</a:t>
                      </a:r>
                      <a:r>
                        <a:rPr lang="en-US" baseline="0" dirty="0" smtClean="0"/>
                        <a:t> module in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NCGIA materials/modules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Home-grown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school faculty design &amp; deliver GIS coursework for business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Univ. of Redlands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Experience at University of Redlands: </a:t>
            </a:r>
            <a:br>
              <a:rPr lang="en-US" sz="3600" dirty="0" smtClean="0"/>
            </a:br>
            <a:r>
              <a:rPr lang="en-US" sz="3600" dirty="0" smtClean="0"/>
              <a:t>UG Core Course in Business GIS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9390"/>
              </p:ext>
            </p:extLst>
          </p:nvPr>
        </p:nvGraphicFramePr>
        <p:xfrm>
          <a:off x="309563" y="1296988"/>
          <a:ext cx="2754312" cy="51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Document" r:id="rId3" imgW="2846487" imgH="5266222" progId="Word.Document.12">
                  <p:embed/>
                </p:oleObj>
              </mc:Choice>
              <mc:Fallback>
                <p:oleObj name="Document" r:id="rId3" imgW="2846487" imgH="5266222" progId="Word.Document.12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32" b="4105"/>
                      <a:stretch>
                        <a:fillRect/>
                      </a:stretch>
                    </p:blipFill>
                    <p:spPr bwMode="auto">
                      <a:xfrm>
                        <a:off x="309563" y="1296988"/>
                        <a:ext cx="2754312" cy="510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1447800"/>
            <a:ext cx="5562600" cy="4247317"/>
          </a:xfrm>
          <a:prstGeom prst="rect">
            <a:avLst/>
          </a:prstGeom>
          <a:pattFill prst="pct5">
            <a:fgClr>
              <a:schemeClr val="accent1">
                <a:tint val="2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b="1" dirty="0"/>
              <a:t>BUSB 433 GIS for Business (4</a:t>
            </a:r>
            <a:r>
              <a:rPr lang="en-US" b="1" dirty="0" smtClean="0"/>
              <a:t>): </a:t>
            </a:r>
            <a:r>
              <a:rPr lang="en-US" b="1" dirty="0"/>
              <a:t>MAJOR TOPICS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Geographic information and its importance in organizations.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Basics of GIS and maps.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Decision-making with GIS.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Spatial and non-spatial data: sources, accuracy, availability, costs.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Spatial analysis and modeling.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Investment in and value of GIS.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GIS software and how to use it effectively.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Case applications of GIS and spatial data in businesses.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Management of GIS in organizations.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Ethical issues. 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The future of geographic information and spatial decision making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867400"/>
            <a:ext cx="5257800" cy="369332"/>
          </a:xfrm>
          <a:prstGeom prst="rect">
            <a:avLst/>
          </a:prstGeom>
          <a:pattFill prst="pct75">
            <a:fgClr>
              <a:schemeClr val="accent1">
                <a:tint val="2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dirty="0" smtClean="0"/>
              <a:t>Hands-on experience: ESRI’s Business Analyst Online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Experience </a:t>
            </a:r>
            <a:r>
              <a:rPr lang="en-US" sz="3600" dirty="0"/>
              <a:t>at University of </a:t>
            </a:r>
            <a:r>
              <a:rPr lang="en-US" sz="3600" dirty="0" smtClean="0"/>
              <a:t>Redlands: </a:t>
            </a:r>
            <a:br>
              <a:rPr lang="en-US" sz="3600" dirty="0" smtClean="0"/>
            </a:br>
            <a:r>
              <a:rPr lang="en-US" sz="3600" dirty="0" smtClean="0"/>
              <a:t>MBA Emphasis in GIS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08300" y="3767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74918"/>
              </p:ext>
            </p:extLst>
          </p:nvPr>
        </p:nvGraphicFramePr>
        <p:xfrm>
          <a:off x="381000" y="1298852"/>
          <a:ext cx="4038600" cy="496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362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COURSE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SEQUENCE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02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MGMT 631 Management and Organization Theory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MGMT 667 Business, Ethics and Society (4)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610 Contexts for Contemporary Business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648 Applied Business Statistics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641 Managerial Economics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683 Information and Knowledge Management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MGMT 680W Marketing Management (4) 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659 Accounting for Managers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BUAD 660 Managerial Finance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BUAD 655W Global Business (4) 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MGMT 650 Management Science and Decision Analysis (4)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MGMT 697W Strategy Capstone (4) 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4154000"/>
            <a:ext cx="38100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GISB 691W GIS for </a:t>
            </a:r>
            <a:r>
              <a:rPr lang="nb-NO" b="1" dirty="0" smtClean="0"/>
              <a:t>Marketing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994031"/>
            <a:ext cx="38100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GISB 692W </a:t>
            </a:r>
            <a:r>
              <a:rPr lang="en-US" b="1" dirty="0" smtClean="0"/>
              <a:t>Geog. Anal </a:t>
            </a:r>
            <a:r>
              <a:rPr lang="en-US" b="1" dirty="0"/>
              <a:t>of Global </a:t>
            </a:r>
            <a:r>
              <a:rPr lang="en-US" b="1" dirty="0" smtClean="0"/>
              <a:t>Biz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5138" y="5867400"/>
            <a:ext cx="3815862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GISB 693W GIS and </a:t>
            </a:r>
            <a:r>
              <a:rPr lang="en-US" b="1" dirty="0" smtClean="0"/>
              <a:t>Strategy</a:t>
            </a:r>
            <a:endParaRPr lang="en-US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4648200" y="1447800"/>
            <a:ext cx="4267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Emphasis courses provide disciplinary knowledge from a GIS context.</a:t>
            </a:r>
          </a:p>
          <a:p>
            <a:r>
              <a:rPr lang="en-US" dirty="0" smtClean="0">
                <a:latin typeface="+mj-lt"/>
              </a:rPr>
              <a:t>Hands-on experience: ESRI’s ArcGIS Desktop &amp; BAO.</a:t>
            </a:r>
          </a:p>
          <a:p>
            <a:r>
              <a:rPr lang="en-US" dirty="0">
                <a:latin typeface="+mj-lt"/>
              </a:rPr>
              <a:t>Steady enrollment in this emphasis although Finance emphasis is more popular.</a:t>
            </a:r>
          </a:p>
          <a:p>
            <a:r>
              <a:rPr lang="en-US" dirty="0" smtClean="0">
                <a:latin typeface="+mj-lt"/>
              </a:rPr>
              <a:t>Faculty: both full-time and adjunct with significant professional experience in GIS &amp; consulting.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7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concrete examples (MBA)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Applied </a:t>
            </a:r>
            <a:r>
              <a:rPr lang="en-US" sz="2800" dirty="0"/>
              <a:t>business statistics course (BA emphasis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GIS as a source of more (relevant) data</a:t>
            </a:r>
          </a:p>
          <a:p>
            <a:pPr lvl="1"/>
            <a:r>
              <a:rPr lang="en-US" dirty="0" smtClean="0"/>
              <a:t>GIS as a source of better data</a:t>
            </a:r>
          </a:p>
          <a:p>
            <a:r>
              <a:rPr lang="en-US" dirty="0" smtClean="0"/>
              <a:t>Introductory MIS course</a:t>
            </a:r>
          </a:p>
          <a:p>
            <a:pPr lvl="1"/>
            <a:r>
              <a:rPr lang="en-US" dirty="0" smtClean="0"/>
              <a:t>GIS for conceptual understanding of relevance of geography for business decision making.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Presence of a faculty champion.</a:t>
            </a:r>
          </a:p>
          <a:p>
            <a:r>
              <a:rPr lang="en-US" dirty="0"/>
              <a:t>IS faculty </a:t>
            </a:r>
            <a:r>
              <a:rPr lang="en-US" dirty="0" smtClean="0"/>
              <a:t>interested in </a:t>
            </a:r>
            <a:r>
              <a:rPr lang="en-US" dirty="0" err="1" smtClean="0"/>
              <a:t>Geotechnology</a:t>
            </a:r>
            <a:r>
              <a:rPr lang="en-US" dirty="0" smtClean="0"/>
              <a:t> &amp; GIS.</a:t>
            </a:r>
          </a:p>
          <a:p>
            <a:r>
              <a:rPr lang="en-US" dirty="0" smtClean="0"/>
              <a:t>Significant administrative buy-in &amp; support.</a:t>
            </a:r>
          </a:p>
          <a:p>
            <a:r>
              <a:rPr lang="en-US" dirty="0" smtClean="0"/>
              <a:t>Buy-in at faculty level encouraging, but a work-in-progress.</a:t>
            </a:r>
          </a:p>
          <a:p>
            <a:r>
              <a:rPr lang="en-US" dirty="0" smtClean="0"/>
              <a:t>Expedient curriculum approval process.</a:t>
            </a:r>
          </a:p>
          <a:p>
            <a:r>
              <a:rPr lang="en-US" dirty="0" smtClean="0"/>
              <a:t>Availability of software through ESRI’s campus site licensing.</a:t>
            </a:r>
          </a:p>
          <a:p>
            <a:r>
              <a:rPr lang="en-US" dirty="0" smtClean="0"/>
              <a:t>Availability of reliable and persistent technology training and support.</a:t>
            </a:r>
          </a:p>
          <a:p>
            <a:r>
              <a:rPr lang="en-US" dirty="0" smtClean="0"/>
              <a:t>A good fit with our overall curricula.</a:t>
            </a:r>
          </a:p>
          <a:p>
            <a:r>
              <a:rPr lang="en-US" dirty="0" smtClean="0"/>
              <a:t>Proximity to ESRI.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and placement (of infusion): Issues 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A designated “GIS &amp; SA” course (</a:t>
            </a:r>
            <a:r>
              <a:rPr lang="en-US" i="1" dirty="0" smtClean="0">
                <a:solidFill>
                  <a:srgbClr val="FF0000"/>
                </a:solidFill>
              </a:rPr>
              <a:t>Teaching and Learning about GIS</a:t>
            </a:r>
            <a:r>
              <a:rPr lang="en-US" dirty="0" smtClean="0"/>
              <a:t>, </a:t>
            </a:r>
            <a:r>
              <a:rPr lang="en-US" dirty="0" err="1" smtClean="0"/>
              <a:t>Kerski</a:t>
            </a:r>
            <a:r>
              <a:rPr lang="en-US" dirty="0" smtClean="0"/>
              <a:t>, 2008) or “GIS &amp; SA across the curriculum” (</a:t>
            </a:r>
            <a:r>
              <a:rPr lang="en-US" i="1" dirty="0" smtClean="0">
                <a:solidFill>
                  <a:srgbClr val="FF0000"/>
                </a:solidFill>
              </a:rPr>
              <a:t>Teaching with GIS</a:t>
            </a:r>
            <a:r>
              <a:rPr lang="en-US" dirty="0" smtClean="0"/>
              <a:t>, </a:t>
            </a:r>
            <a:r>
              <a:rPr lang="en-US" dirty="0" err="1" smtClean="0"/>
              <a:t>Kerski</a:t>
            </a:r>
            <a:r>
              <a:rPr lang="en-US" dirty="0" smtClean="0"/>
              <a:t>, 2008)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Teaching </a:t>
            </a:r>
            <a:r>
              <a:rPr lang="en-US" i="1" dirty="0">
                <a:solidFill>
                  <a:srgbClr val="FF0000"/>
                </a:solidFill>
              </a:rPr>
              <a:t>and Learning about </a:t>
            </a:r>
            <a:r>
              <a:rPr lang="en-US" i="1" dirty="0" smtClean="0">
                <a:solidFill>
                  <a:srgbClr val="FF0000"/>
                </a:solidFill>
              </a:rPr>
              <a:t>GIS: </a:t>
            </a:r>
            <a:r>
              <a:rPr lang="en-US" dirty="0" smtClean="0"/>
              <a:t>Required course(s) or electives</a:t>
            </a:r>
          </a:p>
          <a:p>
            <a:r>
              <a:rPr lang="en-US" i="1" dirty="0">
                <a:solidFill>
                  <a:srgbClr val="FF0000"/>
                </a:solidFill>
              </a:rPr>
              <a:t>Teaching with </a:t>
            </a:r>
            <a:r>
              <a:rPr lang="en-US" i="1" dirty="0" smtClean="0">
                <a:solidFill>
                  <a:srgbClr val="FF0000"/>
                </a:solidFill>
              </a:rPr>
              <a:t>GIS: </a:t>
            </a:r>
            <a:r>
              <a:rPr lang="en-US" dirty="0"/>
              <a:t>Which course(s) and how much </a:t>
            </a:r>
            <a:r>
              <a:rPr lang="en-US" dirty="0" smtClean="0"/>
              <a:t>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Benefits of GIS education for students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/>
              <a:t>Bradbard</a:t>
            </a:r>
            <a:r>
              <a:rPr lang="en-US" sz="1800" dirty="0"/>
              <a:t> &amp; Fuller, </a:t>
            </a:r>
            <a:r>
              <a:rPr lang="en-US" sz="1800" dirty="0" smtClean="0"/>
              <a:t>2012; Sinton, 2012)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1787236"/>
            <a:ext cx="8229600" cy="453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Spatial thinking promotes critical thinking</a:t>
            </a:r>
          </a:p>
          <a:p>
            <a:r>
              <a:rPr lang="en-US" dirty="0" smtClean="0"/>
              <a:t>Spatial literacy enhances quantitative literacy</a:t>
            </a:r>
          </a:p>
          <a:p>
            <a:r>
              <a:rPr lang="en-US" dirty="0" smtClean="0"/>
              <a:t>Visualization &amp; graphic skills enhanced</a:t>
            </a:r>
          </a:p>
          <a:p>
            <a:r>
              <a:rPr lang="en-US" dirty="0" smtClean="0"/>
              <a:t>Problem-solving skills are positively impacted, especially if PBL approach is used in teaching</a:t>
            </a:r>
          </a:p>
          <a:p>
            <a:r>
              <a:rPr lang="en-US" dirty="0" smtClean="0"/>
              <a:t>Provides opportunities for real world experience</a:t>
            </a:r>
          </a:p>
          <a:p>
            <a:r>
              <a:rPr lang="en-US" dirty="0" smtClean="0"/>
              <a:t>Overall employability &amp; salary potential (</a:t>
            </a:r>
            <a:r>
              <a:rPr lang="en-US" dirty="0" err="1" smtClean="0"/>
              <a:t>Oxera</a:t>
            </a:r>
            <a:r>
              <a:rPr lang="en-US" dirty="0" smtClean="0"/>
              <a:t>, 2013) positively impacted.</a:t>
            </a:r>
          </a:p>
        </p:txBody>
      </p:sp>
    </p:spTree>
    <p:extLst>
      <p:ext uri="{BB962C8B-B14F-4D97-AF65-F5344CB8AC3E}">
        <p14:creationId xmlns:p14="http://schemas.microsoft.com/office/powerpoint/2010/main" val="8429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objective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14400" y="15240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Now that the relevance (and value) of GIS and SA for business has been established, how should we get it across to the students in business schools &amp; IS/IT schools/programs?</a:t>
            </a:r>
          </a:p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Where?</a:t>
            </a:r>
          </a:p>
          <a:p>
            <a:r>
              <a:rPr lang="en-US" sz="2800" dirty="0" smtClean="0"/>
              <a:t>How?</a:t>
            </a:r>
          </a:p>
          <a:p>
            <a:r>
              <a:rPr lang="en-US" sz="2800" dirty="0" smtClean="0"/>
              <a:t>When?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4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Benefits of GIS infusion: Institutional &amp; faculty</a:t>
            </a:r>
            <a:br>
              <a:rPr lang="en-US" sz="36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Bradbard</a:t>
            </a:r>
            <a:r>
              <a:rPr lang="en-US" sz="1800" dirty="0" smtClean="0"/>
              <a:t> </a:t>
            </a:r>
            <a:r>
              <a:rPr lang="en-US" sz="1800" dirty="0"/>
              <a:t>&amp; Fuller, </a:t>
            </a:r>
            <a:r>
              <a:rPr lang="en-US" sz="1800" dirty="0" smtClean="0"/>
              <a:t>2012; Sinton, 2012)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838199"/>
            <a:ext cx="8686800" cy="5791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Faculty </a:t>
            </a:r>
            <a:endParaRPr lang="en-US" dirty="0"/>
          </a:p>
          <a:p>
            <a:pPr lvl="1"/>
            <a:r>
              <a:rPr lang="en-US" dirty="0"/>
              <a:t>Open frontiers for research (grants </a:t>
            </a:r>
            <a:r>
              <a:rPr lang="en-US" dirty="0" smtClean="0"/>
              <a:t>etc.), </a:t>
            </a:r>
            <a:r>
              <a:rPr lang="en-US" dirty="0"/>
              <a:t>often interdisciplinary.</a:t>
            </a:r>
          </a:p>
          <a:p>
            <a:pPr lvl="1"/>
            <a:r>
              <a:rPr lang="en-US" dirty="0"/>
              <a:t>Positive impact on motivation to emphasize “linking business and technology”, “practical application of course work,” and the importance of “challenge/problem solving” to students.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Institutional level</a:t>
            </a:r>
          </a:p>
          <a:p>
            <a:pPr lvl="1"/>
            <a:r>
              <a:rPr lang="en-US" dirty="0" smtClean="0"/>
              <a:t>Supports, often enables service learning mission.</a:t>
            </a:r>
          </a:p>
          <a:p>
            <a:pPr lvl="2"/>
            <a:r>
              <a:rPr lang="en-US" dirty="0" smtClean="0"/>
              <a:t>“Engaging </a:t>
            </a:r>
            <a:r>
              <a:rPr lang="en-US" dirty="0"/>
              <a:t>in ‘real’ work of the world, where </a:t>
            </a:r>
            <a:r>
              <a:rPr lang="en-US" dirty="0" smtClean="0"/>
              <a:t>one can </a:t>
            </a:r>
            <a:r>
              <a:rPr lang="en-US" dirty="0"/>
              <a:t>have a direct effect on improving people’s lives, is a tremendously powerful </a:t>
            </a:r>
            <a:r>
              <a:rPr lang="en-US" dirty="0" smtClean="0"/>
              <a:t>motivation to </a:t>
            </a:r>
            <a:r>
              <a:rPr lang="en-US" dirty="0"/>
              <a:t>students</a:t>
            </a:r>
            <a:r>
              <a:rPr lang="en-US" dirty="0" smtClean="0"/>
              <a:t>.” (Sinton, 2012, pp.21)</a:t>
            </a:r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for students </a:t>
            </a:r>
            <a:r>
              <a:rPr lang="en-US" dirty="0" smtClean="0"/>
              <a:t>within &amp; between programs.</a:t>
            </a:r>
          </a:p>
          <a:p>
            <a:pPr lvl="1"/>
            <a:r>
              <a:rPr lang="en-US" dirty="0" smtClean="0"/>
              <a:t>Managing the business of the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Growth of Geospatial industry increasing rapidly.</a:t>
            </a:r>
          </a:p>
          <a:p>
            <a:r>
              <a:rPr lang="en-US" dirty="0" smtClean="0"/>
              <a:t>GIS &amp; SA in B-school curricula is novel.</a:t>
            </a:r>
          </a:p>
          <a:p>
            <a:r>
              <a:rPr lang="en-US" dirty="0" smtClean="0"/>
              <a:t>Unlike ethics &amp; global, geospatial still isn't a “cost of doing business” for B-schools, MIS/CIS programs.</a:t>
            </a:r>
          </a:p>
          <a:p>
            <a:r>
              <a:rPr lang="en-US" dirty="0" smtClean="0"/>
              <a:t>Presents an opportunity for curricular innovation.</a:t>
            </a:r>
          </a:p>
          <a:p>
            <a:r>
              <a:rPr lang="en-US" dirty="0" smtClean="0"/>
              <a:t>IS/IT &amp; Marketing – business disciplines that have led infusion of GIS &amp; SA in B-schools.</a:t>
            </a:r>
          </a:p>
          <a:p>
            <a:r>
              <a:rPr lang="en-US" dirty="0" smtClean="0"/>
              <a:t>GIS education promotes spatial thinking: positive impact on critical thinking, problem solving, quantitative literacy.</a:t>
            </a:r>
          </a:p>
          <a:p>
            <a:r>
              <a:rPr lang="en-US" dirty="0" smtClean="0"/>
              <a:t>One </a:t>
            </a:r>
            <a:r>
              <a:rPr lang="en-US" dirty="0"/>
              <a:t>size (strategy) doesn't fit all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Analysis of external &amp; internal environment is a crucial success factor!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References: GIS in Business School Curricula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Brickley</a:t>
            </a:r>
            <a:r>
              <a:rPr lang="en-US" dirty="0"/>
              <a:t>, M., K. </a:t>
            </a:r>
            <a:r>
              <a:rPr lang="en-US" dirty="0" err="1"/>
              <a:t>Micken</a:t>
            </a:r>
            <a:r>
              <a:rPr lang="en-US" dirty="0"/>
              <a:t>, and B. Carr (2006) “Can GIS play a role in the business curriculum?”,  in </a:t>
            </a:r>
            <a:r>
              <a:rPr lang="en-US" i="1" dirty="0"/>
              <a:t>Proceedings of Northeast Decision Sciences Institute</a:t>
            </a:r>
            <a:r>
              <a:rPr lang="en-US" dirty="0"/>
              <a:t>, San Juan, PR, pp. 21-24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ESRI White Paper (2007) “Approaches to school of business GIS programs”, </a:t>
            </a:r>
            <a:r>
              <a:rPr lang="en-US" u="sng" dirty="0">
                <a:hlinkClick r:id="rId2"/>
              </a:rPr>
              <a:t>http://www.esri.com/library/brochures/pdfs/approaches-to-school.pdf</a:t>
            </a:r>
            <a:r>
              <a:rPr lang="en-US" dirty="0"/>
              <a:t> (current </a:t>
            </a:r>
            <a:r>
              <a:rPr lang="en-US" dirty="0" smtClean="0"/>
              <a:t>July </a:t>
            </a:r>
            <a:r>
              <a:rPr lang="en-US" dirty="0"/>
              <a:t>14, </a:t>
            </a:r>
            <a:r>
              <a:rPr lang="en-US" dirty="0" smtClean="0"/>
              <a:t>2013).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Estaville</a:t>
            </a:r>
            <a:r>
              <a:rPr lang="en-US" dirty="0"/>
              <a:t>, L. E. (2007) “GIS and colleges of business: A curricular exploration”, </a:t>
            </a:r>
            <a:r>
              <a:rPr lang="en-US" i="1" dirty="0"/>
              <a:t>Journal of Real Estate Literature</a:t>
            </a:r>
            <a:r>
              <a:rPr lang="en-US" dirty="0"/>
              <a:t>, (15)3, pp. 443-448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Johnson, M. L. (1996) “GIS in business: Issues to consider in curricular decision-making”. </a:t>
            </a:r>
            <a:r>
              <a:rPr lang="en-US" i="1" dirty="0"/>
              <a:t>Journal of Geography</a:t>
            </a:r>
            <a:r>
              <a:rPr lang="en-US" dirty="0"/>
              <a:t>, 95, pp. 98-105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King, M., and A. Arnette (2011) “Integrating Geographic Information Systems in Business School Curriculum: An Initial Example”, </a:t>
            </a:r>
            <a:r>
              <a:rPr lang="en-US" i="1" dirty="0"/>
              <a:t>Decision Sciences Journal of Innovative Education</a:t>
            </a:r>
            <a:r>
              <a:rPr lang="en-US" dirty="0"/>
              <a:t>, 9(3), pp. 325-347.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Ramakrishna</a:t>
            </a:r>
            <a:r>
              <a:rPr lang="en-US" dirty="0"/>
              <a:t>, H., A. Sarkar, </a:t>
            </a:r>
            <a:r>
              <a:rPr lang="en-US" dirty="0" smtClean="0"/>
              <a:t>and B</a:t>
            </a:r>
            <a:r>
              <a:rPr lang="en-US" dirty="0"/>
              <a:t>. </a:t>
            </a:r>
            <a:r>
              <a:rPr lang="en-US" dirty="0" err="1"/>
              <a:t>Vijayaraman</a:t>
            </a:r>
            <a:r>
              <a:rPr lang="en-US" dirty="0"/>
              <a:t> (2010) “Infusion of GIS and spatial analysis in business school curricula: A status report”, </a:t>
            </a:r>
            <a:r>
              <a:rPr lang="en-US" i="1" dirty="0" smtClean="0"/>
              <a:t>Journal of Informatics Education Research</a:t>
            </a:r>
            <a:r>
              <a:rPr lang="en-US" dirty="0" smtClean="0"/>
              <a:t>, Spring/Fall, pp. 1-45.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References: Specific instances of GIS infusion in Business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4582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Boasson</a:t>
            </a:r>
            <a:r>
              <a:rPr lang="en-US" sz="1600" dirty="0"/>
              <a:t>, E. (2006) “Teaching Object Oriented Geographic Information Systems (GIS) using Visual Basic: Spreadsheet Approach”, in </a:t>
            </a:r>
            <a:r>
              <a:rPr lang="en-US" sz="1600" i="1" dirty="0"/>
              <a:t>The Proceedings of ISECON 2006</a:t>
            </a:r>
            <a:r>
              <a:rPr lang="en-US" sz="1600" dirty="0"/>
              <a:t>, 23(3544), Dallas, TX.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Boasson</a:t>
            </a:r>
            <a:r>
              <a:rPr lang="en-US" sz="1600" dirty="0"/>
              <a:t>, E., V. </a:t>
            </a:r>
            <a:r>
              <a:rPr lang="en-US" sz="1600" dirty="0" err="1"/>
              <a:t>Boasson</a:t>
            </a:r>
            <a:r>
              <a:rPr lang="en-US" sz="1600" dirty="0"/>
              <a:t>, and W. </a:t>
            </a:r>
            <a:r>
              <a:rPr lang="en-US" sz="1600" dirty="0" err="1"/>
              <a:t>Tastle</a:t>
            </a:r>
            <a:r>
              <a:rPr lang="en-US" sz="1600" dirty="0"/>
              <a:t> (2006) “A New Tool in IS Management: Geographic Information Systems”, </a:t>
            </a:r>
            <a:r>
              <a:rPr lang="en-US" sz="1600" i="1" dirty="0"/>
              <a:t>Information Systems Education Journal</a:t>
            </a:r>
            <a:r>
              <a:rPr lang="en-US" sz="1600" dirty="0"/>
              <a:t>, 4, pp. 3-9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Erevelles</a:t>
            </a:r>
            <a:r>
              <a:rPr lang="en-US" sz="1600" dirty="0"/>
              <a:t>, S. et al. (1999) “Incorporating geographic information systems into marketing education”, </a:t>
            </a:r>
            <a:r>
              <a:rPr lang="en-US" sz="1600" i="1" dirty="0"/>
              <a:t>The Journal of Database Marketing</a:t>
            </a:r>
            <a:r>
              <a:rPr lang="en-US" sz="1600" dirty="0"/>
              <a:t>, (6)4, pp. 357-371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Evans, M., et al. (2002) “Future marketers: Future curriculum: Future shock?”, </a:t>
            </a:r>
            <a:r>
              <a:rPr lang="en-US" sz="1600" i="1" dirty="0"/>
              <a:t>Journal of Marketing Management</a:t>
            </a:r>
            <a:r>
              <a:rPr lang="en-US" sz="1600" dirty="0"/>
              <a:t>, (18)5/6, pp. 579-596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McBane</a:t>
            </a:r>
            <a:r>
              <a:rPr lang="en-US" sz="1600" dirty="0"/>
              <a:t>, D. (2003) “Getting the horse to drink: Teaching technology to marketing students”, </a:t>
            </a:r>
            <a:r>
              <a:rPr lang="en-US" sz="1600" i="1" dirty="0"/>
              <a:t>Marketing Education Review</a:t>
            </a:r>
            <a:r>
              <a:rPr lang="en-US" sz="1600" dirty="0"/>
              <a:t>, (13)2, pp. 1-6.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Miller, F. L., T. L. Holmes, and W. G. </a:t>
            </a:r>
            <a:r>
              <a:rPr lang="en-US" sz="1600" dirty="0" err="1"/>
              <a:t>Mangold</a:t>
            </a:r>
            <a:r>
              <a:rPr lang="en-US" sz="1600" dirty="0"/>
              <a:t> (2007) “Integrating geographic information systems (GIS) into the marketing curriculum”, </a:t>
            </a:r>
            <a:r>
              <a:rPr lang="en-US" sz="1600" i="1" dirty="0"/>
              <a:t>Marketing Education Review, </a:t>
            </a:r>
            <a:r>
              <a:rPr lang="en-US" sz="1600" dirty="0"/>
              <a:t>(17)3, pp. 49-63.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Miller, F., W.G. </a:t>
            </a:r>
            <a:r>
              <a:rPr lang="en-US" sz="1600" dirty="0" err="1"/>
              <a:t>Mangold</a:t>
            </a:r>
            <a:r>
              <a:rPr lang="en-US" sz="1600" dirty="0"/>
              <a:t>, and T. Holmes (2006) “Integrating geographic information systems (GIS) applications into business courses using online business </a:t>
            </a:r>
            <a:r>
              <a:rPr lang="en-US" sz="1600" dirty="0" err="1"/>
              <a:t>geographics</a:t>
            </a:r>
            <a:r>
              <a:rPr lang="en-US" sz="1600" dirty="0"/>
              <a:t> modules”, </a:t>
            </a:r>
            <a:r>
              <a:rPr lang="en-US" sz="1600" i="1" dirty="0"/>
              <a:t>Journal of Education for Business</a:t>
            </a:r>
            <a:r>
              <a:rPr lang="en-US" sz="1600" dirty="0"/>
              <a:t>, 82, pp. 74-79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Reames</a:t>
            </a:r>
            <a:r>
              <a:rPr lang="en-US" sz="1600" dirty="0"/>
              <a:t>, S. (2006) “Business geographic information systems - A course in business </a:t>
            </a:r>
            <a:r>
              <a:rPr lang="en-US" sz="1600" dirty="0" err="1"/>
              <a:t>geomapping</a:t>
            </a:r>
            <a:r>
              <a:rPr lang="en-US" sz="1600" dirty="0"/>
              <a:t>”, </a:t>
            </a:r>
            <a:r>
              <a:rPr lang="en-US" sz="1600" i="1" dirty="0"/>
              <a:t>Information Systems Education Journal, </a:t>
            </a:r>
            <a:r>
              <a:rPr lang="en-US" sz="1600" dirty="0"/>
              <a:t>(4)52, pp. 3-15.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Smith, C. D., C. J. Langley, and R. Mundy (1998) “Removing the barriers between education and practice: Tools and techniques for logistics management</a:t>
            </a:r>
            <a:r>
              <a:rPr lang="en-US" sz="1600" dirty="0" smtClean="0"/>
              <a:t>”, </a:t>
            </a:r>
            <a:r>
              <a:rPr lang="en-US" sz="1600" i="1" dirty="0" smtClean="0"/>
              <a:t>Journal </a:t>
            </a:r>
            <a:r>
              <a:rPr lang="en-US" sz="1600" i="1" dirty="0"/>
              <a:t>of Business Logistics, </a:t>
            </a:r>
            <a:r>
              <a:rPr lang="en-US" sz="1600" dirty="0"/>
              <a:t>(19)2, pp. 173-195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2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Geo-Business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ESRI (2013) </a:t>
            </a:r>
            <a:r>
              <a:rPr lang="en-US" dirty="0">
                <a:hlinkClick r:id="rId2"/>
              </a:rPr>
              <a:t>http://www.esri.com/industries/business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Harris</a:t>
            </a:r>
            <a:r>
              <a:rPr lang="en-US" dirty="0"/>
              <a:t>, R., P. Sleight, and R. Webber (2005) </a:t>
            </a:r>
            <a:r>
              <a:rPr lang="en-US" i="1" dirty="0" err="1"/>
              <a:t>Geodemographics</a:t>
            </a:r>
            <a:r>
              <a:rPr lang="en-US" i="1" dirty="0"/>
              <a:t>, GIS, and Neighborhood Targeting,</a:t>
            </a:r>
            <a:r>
              <a:rPr lang="en-US" dirty="0"/>
              <a:t> Hoboken, NJ: John Wiley and Sons.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Miller, F. (2010) </a:t>
            </a:r>
            <a:r>
              <a:rPr lang="en-US" i="1" dirty="0"/>
              <a:t>Getting to Know ESRI Business Analyst,</a:t>
            </a:r>
            <a:r>
              <a:rPr lang="en-US" dirty="0"/>
              <a:t> Redlands, CA: ESRI Press.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Miller, F. (2007) </a:t>
            </a:r>
            <a:r>
              <a:rPr lang="en-US" i="1" dirty="0"/>
              <a:t>GIS Tutorial for Marketing,</a:t>
            </a:r>
            <a:r>
              <a:rPr lang="en-US" dirty="0"/>
              <a:t> Redlands, CA: ESRI Press.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Pick, J. B. (</a:t>
            </a:r>
            <a:r>
              <a:rPr lang="en-US" dirty="0" smtClean="0"/>
              <a:t>2008) </a:t>
            </a:r>
            <a:r>
              <a:rPr lang="en-US" i="1" dirty="0"/>
              <a:t>Geo-Business: GIS in the digital organization,</a:t>
            </a:r>
            <a:r>
              <a:rPr lang="en-US" dirty="0"/>
              <a:t> Hoboken, NJ: Wiley.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Pick, J. B. (2005) </a:t>
            </a:r>
            <a:r>
              <a:rPr lang="en-US" i="1" dirty="0"/>
              <a:t>Geographic Information Systems in Business,</a:t>
            </a:r>
            <a:r>
              <a:rPr lang="en-US" dirty="0"/>
              <a:t> Toronto, Canada: Idea Group </a:t>
            </a:r>
            <a:r>
              <a:rPr lang="en-US" dirty="0" smtClean="0"/>
              <a:t>Publishing.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Business Geography Specialty Group of the AAG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://www.businessgeography.info/</a:t>
            </a:r>
            <a:r>
              <a:rPr lang="en-US" dirty="0"/>
              <a:t> (current </a:t>
            </a:r>
            <a:r>
              <a:rPr lang="en-US" dirty="0" smtClean="0"/>
              <a:t>July 14</a:t>
            </a:r>
            <a:r>
              <a:rPr lang="en-US" dirty="0"/>
              <a:t>, </a:t>
            </a:r>
            <a:r>
              <a:rPr lang="en-US" dirty="0" smtClean="0"/>
              <a:t>2013).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Organizational/Business Decision Making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8382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447800"/>
            <a:ext cx="1295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Science?</a:t>
            </a:r>
            <a:endParaRPr lang="en-US" sz="2400" dirty="0"/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2628900" y="914400"/>
            <a:ext cx="16383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267200" y="914400"/>
            <a:ext cx="14097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133600"/>
            <a:ext cx="7543800" cy="45243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Allocating resources (Service/technician, bank tellers, ..)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Wine quality ratings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eBay auction end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Overbooking at airlines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Credit card offers (% APR, cash offer, cash back,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Choice of advertisements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Picking/packing items at warehouses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Loading/unloading trucks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Displaying items at grocery stores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Cart size at Costco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Loan processing at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Organizational/Business Decision Making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8382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143000"/>
            <a:ext cx="1295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Science?</a:t>
            </a:r>
            <a:endParaRPr lang="en-US" sz="2400" dirty="0"/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1181100" y="762000"/>
            <a:ext cx="16383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2743200" y="762000"/>
            <a:ext cx="14097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533400"/>
            <a:ext cx="32766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Allocating resources (Service/technician, bank tellers, ..)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Wine quality ratings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eBay auction end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Overbooking at airlines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Credit card offers (% APR, cash offer, cash back,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Choice of advertisements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Picking/packing items at warehouses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Loading/unloading trucks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Displaying items at grocery stores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Cart size at Costco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Loan processing at banks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Seat-of-the pant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Expertise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905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Evidence-based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Available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Experimentation</a:t>
            </a:r>
          </a:p>
          <a:p>
            <a:r>
              <a:rPr lang="en-US" sz="1600" dirty="0" smtClean="0"/>
              <a:t>Analysis-based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3400" y="1066800"/>
            <a:ext cx="2209800" cy="449580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5800" y="1066800"/>
            <a:ext cx="2209800" cy="457200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4114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Mathematical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4114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Statistical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3276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Decision support</a:t>
            </a:r>
          </a:p>
          <a:p>
            <a:r>
              <a:rPr lang="en-US" sz="1600" dirty="0" smtClean="0"/>
              <a:t>Decision making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219200" y="2743200"/>
            <a:ext cx="838200" cy="685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 flipV="1">
            <a:off x="3429000" y="3429000"/>
            <a:ext cx="533400" cy="108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1"/>
          </p:cNvCxnSpPr>
          <p:nvPr/>
        </p:nvCxnSpPr>
        <p:spPr>
          <a:xfrm flipH="1">
            <a:off x="3429000" y="3537466"/>
            <a:ext cx="533400" cy="1963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0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Static</a:t>
            </a:r>
          </a:p>
          <a:p>
            <a:r>
              <a:rPr lang="en-US" sz="1600" dirty="0" smtClean="0"/>
              <a:t>Dynamic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4953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953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Stochastic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4572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Techniques</a:t>
            </a:r>
          </a:p>
          <a:p>
            <a:r>
              <a:rPr lang="en-US" sz="1600" dirty="0" smtClean="0"/>
              <a:t>Hypothesis testing</a:t>
            </a:r>
          </a:p>
          <a:p>
            <a:r>
              <a:rPr lang="en-US" sz="1600" dirty="0" smtClean="0"/>
              <a:t>ANOVA</a:t>
            </a:r>
          </a:p>
          <a:p>
            <a:r>
              <a:rPr lang="en-US" sz="1600" dirty="0" smtClean="0"/>
              <a:t>Regression</a:t>
            </a:r>
          </a:p>
          <a:p>
            <a:r>
              <a:rPr lang="en-US" sz="1600" dirty="0" smtClean="0"/>
              <a:t>Cluster analysis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endCxn id="18" idx="0"/>
          </p:cNvCxnSpPr>
          <p:nvPr/>
        </p:nvCxnSpPr>
        <p:spPr>
          <a:xfrm flipH="1">
            <a:off x="3505200" y="3657600"/>
            <a:ext cx="914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9" idx="0"/>
          </p:cNvCxnSpPr>
          <p:nvPr/>
        </p:nvCxnSpPr>
        <p:spPr>
          <a:xfrm>
            <a:off x="4419600" y="3657600"/>
            <a:ext cx="1295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1"/>
          </p:cNvCxnSpPr>
          <p:nvPr/>
        </p:nvCxnSpPr>
        <p:spPr>
          <a:xfrm flipH="1">
            <a:off x="4419600" y="4284077"/>
            <a:ext cx="762000" cy="74512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1"/>
          </p:cNvCxnSpPr>
          <p:nvPr/>
        </p:nvCxnSpPr>
        <p:spPr>
          <a:xfrm flipH="1" flipV="1">
            <a:off x="2057400" y="4191000"/>
            <a:ext cx="762000" cy="930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1"/>
          </p:cNvCxnSpPr>
          <p:nvPr/>
        </p:nvCxnSpPr>
        <p:spPr>
          <a:xfrm flipH="1">
            <a:off x="2362200" y="4284077"/>
            <a:ext cx="457200" cy="1355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39000" y="4114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+ Spatial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(including geography)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endCxn id="29" idx="0"/>
          </p:cNvCxnSpPr>
          <p:nvPr/>
        </p:nvCxnSpPr>
        <p:spPr>
          <a:xfrm flipH="1">
            <a:off x="2628900" y="4343400"/>
            <a:ext cx="8001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0" idx="0"/>
          </p:cNvCxnSpPr>
          <p:nvPr/>
        </p:nvCxnSpPr>
        <p:spPr>
          <a:xfrm>
            <a:off x="3429000" y="4343400"/>
            <a:ext cx="5334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2667000" y="3962400"/>
            <a:ext cx="5867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66800" y="5791200"/>
            <a:ext cx="419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 characteristics (the bottom line)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Efficiency (faster, cheaper, …)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Effectiveness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51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6196"/>
            <a:ext cx="6934200" cy="49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54864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We did a Pareto analysis, a grid analysis, a decision tree, a force field analysis...and then the boss decided to go with his gut.”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HBR (Jan.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Why GIS &amp; SA in B-Schools?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A lot of business data is inherently spatial.</a:t>
            </a:r>
          </a:p>
          <a:p>
            <a:pPr lvl="1"/>
            <a:r>
              <a:rPr lang="en-US" dirty="0" smtClean="0"/>
              <a:t>Almost 75 – 80% of all business data possesses a location component or can be </a:t>
            </a:r>
            <a:r>
              <a:rPr lang="en-US" dirty="0" err="1" smtClean="0"/>
              <a:t>georeferenced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Bossler</a:t>
            </a:r>
            <a:r>
              <a:rPr lang="en-US" dirty="0"/>
              <a:t>, 2002).</a:t>
            </a:r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High Growth Job Training </a:t>
            </a:r>
            <a:r>
              <a:rPr lang="en-US" dirty="0" smtClean="0">
                <a:solidFill>
                  <a:srgbClr val="0000FF"/>
                </a:solidFill>
              </a:rPr>
              <a:t>Initiative (2003)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Geospatial </a:t>
            </a:r>
            <a:r>
              <a:rPr lang="en-US" dirty="0">
                <a:solidFill>
                  <a:srgbClr val="0000FF"/>
                </a:solidFill>
              </a:rPr>
              <a:t>Industry </a:t>
            </a:r>
            <a:r>
              <a:rPr lang="en-US" dirty="0" smtClean="0">
                <a:solidFill>
                  <a:srgbClr val="0000FF"/>
                </a:solidFill>
              </a:rPr>
              <a:t>growth &amp; revenues headed north!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Worldwide </a:t>
            </a:r>
            <a:r>
              <a:rPr lang="en-US" dirty="0"/>
              <a:t>market </a:t>
            </a:r>
            <a:r>
              <a:rPr lang="en-US" dirty="0" smtClean="0"/>
              <a:t>forecast </a:t>
            </a:r>
            <a:r>
              <a:rPr lang="en-US" dirty="0"/>
              <a:t>to grow </a:t>
            </a:r>
            <a:r>
              <a:rPr lang="en-US" dirty="0" smtClean="0"/>
              <a:t>65% over </a:t>
            </a:r>
            <a:r>
              <a:rPr lang="en-US" dirty="0"/>
              <a:t>the next </a:t>
            </a:r>
            <a:r>
              <a:rPr lang="en-US" dirty="0" smtClean="0"/>
              <a:t>5 years (</a:t>
            </a:r>
            <a:r>
              <a:rPr lang="en-US" dirty="0" err="1" smtClean="0"/>
              <a:t>Reiser</a:t>
            </a:r>
            <a:r>
              <a:rPr lang="en-US" dirty="0" smtClean="0"/>
              <a:t>, 2009).</a:t>
            </a:r>
          </a:p>
          <a:p>
            <a:pPr lvl="1"/>
            <a:r>
              <a:rPr lang="en-US" dirty="0" smtClean="0"/>
              <a:t>Global GIS market CAGR 9.60% by 2016 (</a:t>
            </a:r>
            <a:r>
              <a:rPr lang="en-US" dirty="0" err="1" smtClean="0"/>
              <a:t>Oxera</a:t>
            </a:r>
            <a:r>
              <a:rPr lang="en-US" dirty="0" smtClean="0"/>
              <a:t>, 2013).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geospatial industry brings in $270 billion in annual </a:t>
            </a:r>
            <a:r>
              <a:rPr lang="en-US" dirty="0" smtClean="0"/>
              <a:t>revenue (</a:t>
            </a:r>
            <a:r>
              <a:rPr lang="en-US" dirty="0" err="1" smtClean="0"/>
              <a:t>Oxera</a:t>
            </a:r>
            <a:r>
              <a:rPr lang="en-US" dirty="0" smtClean="0"/>
              <a:t>, 2013).</a:t>
            </a:r>
          </a:p>
          <a:p>
            <a:pPr lvl="1"/>
            <a:r>
              <a:rPr lang="en-US" dirty="0" smtClean="0"/>
              <a:t>Spurred by Big data (approx. $48 billion by 2018, Transparency Market Research) &amp; Analytics.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6763" t="44755" r="59978" b="43907"/>
          <a:stretch/>
        </p:blipFill>
        <p:spPr bwMode="auto">
          <a:xfrm>
            <a:off x="130902" y="2548293"/>
            <a:ext cx="2103996" cy="1109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l="26763" t="56714" r="63384" b="27594"/>
          <a:stretch/>
        </p:blipFill>
        <p:spPr bwMode="auto">
          <a:xfrm>
            <a:off x="6895829" y="2338865"/>
            <a:ext cx="1714771" cy="153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 cstate="print"/>
          <a:srcRect l="45521" t="44755" r="42272" b="43907"/>
          <a:stretch/>
        </p:blipFill>
        <p:spPr bwMode="auto">
          <a:xfrm>
            <a:off x="2234898" y="2467738"/>
            <a:ext cx="2337102" cy="1342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 cstate="print"/>
          <a:srcRect l="45858" t="56714" r="40705" b="31747"/>
          <a:stretch/>
        </p:blipFill>
        <p:spPr bwMode="auto">
          <a:xfrm>
            <a:off x="4732020" y="2590800"/>
            <a:ext cx="2125980" cy="1128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2234898" y="2479018"/>
            <a:ext cx="2451402" cy="423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9053" y="2576945"/>
            <a:ext cx="2146602" cy="423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Why GIS &amp; SA in B-Schools?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" y="1219200"/>
            <a:ext cx="8915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Increasing availability and access to geospatial data </a:t>
            </a:r>
            <a:r>
              <a:rPr lang="en-US" dirty="0" smtClean="0"/>
              <a:t>through web (Wu</a:t>
            </a:r>
            <a:r>
              <a:rPr lang="en-US" dirty="0"/>
              <a:t>, 2007) &amp; mobile/other handheld devices.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Migration </a:t>
            </a:r>
            <a:r>
              <a:rPr lang="en-US" dirty="0">
                <a:solidFill>
                  <a:srgbClr val="0000FF"/>
                </a:solidFill>
              </a:rPr>
              <a:t>of GIS software and data into the cloud </a:t>
            </a:r>
            <a:r>
              <a:rPr lang="en-US" dirty="0"/>
              <a:t>(</a:t>
            </a:r>
            <a:r>
              <a:rPr lang="en-US" dirty="0" err="1"/>
              <a:t>Saas</a:t>
            </a:r>
            <a:r>
              <a:rPr lang="en-US" dirty="0"/>
              <a:t>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Businesses </a:t>
            </a:r>
            <a:r>
              <a:rPr lang="en-US" dirty="0">
                <a:solidFill>
                  <a:srgbClr val="0000FF"/>
                </a:solidFill>
              </a:rPr>
              <a:t>&amp; Governments use </a:t>
            </a:r>
            <a:r>
              <a:rPr lang="en-US" dirty="0" smtClean="0">
                <a:solidFill>
                  <a:srgbClr val="0000FF"/>
                </a:solidFill>
              </a:rPr>
              <a:t>GIS</a:t>
            </a:r>
          </a:p>
          <a:p>
            <a:pPr lvl="1"/>
            <a:r>
              <a:rPr lang="en-US" dirty="0" smtClean="0"/>
              <a:t>Sears, Nike, Proctor </a:t>
            </a:r>
            <a:r>
              <a:rPr lang="en-US" dirty="0"/>
              <a:t>&amp; </a:t>
            </a:r>
            <a:r>
              <a:rPr lang="en-US" dirty="0" smtClean="0"/>
              <a:t>Gamble, Petco, Starbucks, Peugeot </a:t>
            </a:r>
            <a:r>
              <a:rPr lang="en-US" dirty="0"/>
              <a:t>Citroën Automobiles </a:t>
            </a:r>
            <a:r>
              <a:rPr lang="en-US" dirty="0" smtClean="0"/>
              <a:t>UK, Time </a:t>
            </a:r>
            <a:r>
              <a:rPr lang="en-US" dirty="0"/>
              <a:t>Warner </a:t>
            </a:r>
            <a:r>
              <a:rPr lang="en-US" dirty="0" smtClean="0"/>
              <a:t>Cable, Willis group, Walgreens</a:t>
            </a:r>
            <a:endParaRPr lang="en-US" dirty="0"/>
          </a:p>
          <a:p>
            <a:pPr lvl="1"/>
            <a:r>
              <a:rPr lang="en-US" dirty="0"/>
              <a:t>Many county, city, municipal governments</a:t>
            </a:r>
          </a:p>
          <a:p>
            <a:pPr lvl="1"/>
            <a:r>
              <a:rPr lang="en-US" dirty="0"/>
              <a:t>Federal and state </a:t>
            </a:r>
            <a:r>
              <a:rPr lang="en-US" dirty="0" smtClean="0"/>
              <a:t>agencies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Geospatial </a:t>
            </a:r>
            <a:r>
              <a:rPr lang="en-US" dirty="0">
                <a:solidFill>
                  <a:srgbClr val="0000FF"/>
                </a:solidFill>
              </a:rPr>
              <a:t>workforce</a:t>
            </a:r>
          </a:p>
          <a:p>
            <a:pPr lvl="1"/>
            <a:r>
              <a:rPr lang="en-US" dirty="0"/>
              <a:t>Estimated employment of 857,000 in 2008 (</a:t>
            </a:r>
            <a:r>
              <a:rPr lang="en-US" dirty="0" err="1"/>
              <a:t>DiBiase</a:t>
            </a:r>
            <a:r>
              <a:rPr lang="en-US" dirty="0"/>
              <a:t> et al, 2008).</a:t>
            </a:r>
          </a:p>
          <a:p>
            <a:pPr lvl="1"/>
            <a:r>
              <a:rPr lang="en-US" dirty="0"/>
              <a:t>Expected to add approx. another 339,000 jobs (average growth of 7 – 13% per year) by 2018 (</a:t>
            </a:r>
            <a:r>
              <a:rPr lang="en-US" dirty="0" err="1"/>
              <a:t>DiBiase</a:t>
            </a:r>
            <a:r>
              <a:rPr lang="en-US" dirty="0"/>
              <a:t> et al, 2008).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56" y="3900055"/>
            <a:ext cx="1019899" cy="113277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34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47858" r="44849" b="21185"/>
          <a:stretch>
            <a:fillRect/>
          </a:stretch>
        </p:blipFill>
        <p:spPr bwMode="auto">
          <a:xfrm>
            <a:off x="6112307" y="5082886"/>
            <a:ext cx="2812553" cy="15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2006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economic impact of Geo? 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Oxera</a:t>
            </a:r>
            <a:r>
              <a:rPr lang="en-US" sz="2200" dirty="0" smtClean="0"/>
              <a:t>, 2013)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56352" t="16666" r="18611" b="46657"/>
          <a:stretch/>
        </p:blipFill>
        <p:spPr bwMode="auto">
          <a:xfrm>
            <a:off x="228600" y="914400"/>
            <a:ext cx="32766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27306" t="18095" r="45652" b="43803"/>
          <a:stretch/>
        </p:blipFill>
        <p:spPr bwMode="auto">
          <a:xfrm>
            <a:off x="6248400" y="1066049"/>
            <a:ext cx="2514600" cy="2058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9" t="18333" r="16872" b="41891"/>
          <a:stretch>
            <a:fillRect/>
          </a:stretch>
        </p:blipFill>
        <p:spPr bwMode="auto">
          <a:xfrm>
            <a:off x="152400" y="3657600"/>
            <a:ext cx="205740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6428" r="44313" b="52614"/>
          <a:stretch>
            <a:fillRect/>
          </a:stretch>
        </p:blipFill>
        <p:spPr bwMode="auto">
          <a:xfrm>
            <a:off x="6324600" y="3268807"/>
            <a:ext cx="2600260" cy="15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19762" r="17137" b="53087"/>
          <a:stretch>
            <a:fillRect/>
          </a:stretch>
        </p:blipFill>
        <p:spPr bwMode="auto">
          <a:xfrm>
            <a:off x="2514599" y="4294043"/>
            <a:ext cx="3775491" cy="21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 cstate="print"/>
          <a:srcRect l="17147" t="47036" r="55449" b="37285"/>
          <a:stretch/>
        </p:blipFill>
        <p:spPr bwMode="auto">
          <a:xfrm>
            <a:off x="3587956" y="881743"/>
            <a:ext cx="2279444" cy="947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 cstate="print"/>
          <a:srcRect l="55128" t="60433" r="9455" b="21893"/>
          <a:stretch/>
        </p:blipFill>
        <p:spPr bwMode="auto">
          <a:xfrm>
            <a:off x="3497427" y="1981200"/>
            <a:ext cx="2684957" cy="83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 cstate="print"/>
          <a:srcRect l="57853" t="14253" r="16186" b="8495"/>
          <a:stretch/>
        </p:blipFill>
        <p:spPr bwMode="auto">
          <a:xfrm>
            <a:off x="1866900" y="1076325"/>
            <a:ext cx="4581526" cy="559117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6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4" t="50714" r="17139" b="21420"/>
          <a:stretch>
            <a:fillRect/>
          </a:stretch>
        </p:blipFill>
        <p:spPr bwMode="auto">
          <a:xfrm>
            <a:off x="381000" y="884843"/>
            <a:ext cx="8499600" cy="57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487499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of GIS &amp; SA Infusion in B-Schools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778D-1195-44B2-92AF-114A92EC73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382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Infusion is sporadic – mainly in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at UG (few core, mainly elective) &amp; graduate levels.</a:t>
            </a:r>
          </a:p>
          <a:p>
            <a:r>
              <a:rPr lang="en-US" dirty="0" smtClean="0"/>
              <a:t>Earliest instances of infusion: mid-late 1990’s.</a:t>
            </a:r>
          </a:p>
          <a:p>
            <a:r>
              <a:rPr lang="en-US" dirty="0" smtClean="0"/>
              <a:t>In IS/IT</a:t>
            </a:r>
          </a:p>
          <a:p>
            <a:pPr lvl="1"/>
            <a:r>
              <a:rPr lang="en-US" dirty="0" smtClean="0"/>
              <a:t>As part of courses in </a:t>
            </a:r>
            <a:r>
              <a:rPr lang="en-US" b="1" i="1" dirty="0" smtClean="0">
                <a:solidFill>
                  <a:srgbClr val="FF0000"/>
                </a:solidFill>
              </a:rPr>
              <a:t>DSS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Management Support 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Generic standalone courses such as </a:t>
            </a:r>
            <a:r>
              <a:rPr lang="en-US" b="1" i="1" dirty="0" smtClean="0">
                <a:solidFill>
                  <a:srgbClr val="FF0000"/>
                </a:solidFill>
              </a:rPr>
              <a:t>Business Geography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Introduction to Geospatial Science and </a:t>
            </a:r>
            <a:r>
              <a:rPr lang="en-US" b="1" i="1" dirty="0" smtClean="0">
                <a:solidFill>
                  <a:srgbClr val="FF0000"/>
                </a:solidFill>
              </a:rPr>
              <a:t>GIS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Applications of GIS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Specialized standalone courses such as </a:t>
            </a:r>
            <a:r>
              <a:rPr lang="en-US" b="1" i="1" dirty="0" smtClean="0">
                <a:solidFill>
                  <a:srgbClr val="FF0000"/>
                </a:solidFill>
              </a:rPr>
              <a:t>GIS Database Concepts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Programming GIS with </a:t>
            </a:r>
            <a:r>
              <a:rPr lang="en-US" b="1" i="1" dirty="0">
                <a:solidFill>
                  <a:srgbClr val="FF0000"/>
                </a:solidFill>
              </a:rPr>
              <a:t>Python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GIS Project </a:t>
            </a:r>
            <a:r>
              <a:rPr lang="en-US" b="1" i="1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In Marketing</a:t>
            </a:r>
          </a:p>
          <a:p>
            <a:pPr lvl="1"/>
            <a:r>
              <a:rPr lang="en-US" dirty="0"/>
              <a:t>Generic standalone courses such as </a:t>
            </a:r>
            <a:r>
              <a:rPr lang="en-US" b="1" i="1" dirty="0">
                <a:solidFill>
                  <a:srgbClr val="FF0000"/>
                </a:solidFill>
              </a:rPr>
              <a:t>Business GIS in Marketing</a:t>
            </a:r>
            <a:r>
              <a:rPr lang="en-US" dirty="0" smtClean="0"/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Geomapping</a:t>
            </a:r>
            <a:r>
              <a:rPr lang="en-US" b="1" i="1" dirty="0" smtClean="0">
                <a:solidFill>
                  <a:srgbClr val="FF0000"/>
                </a:solidFill>
              </a:rPr>
              <a:t> Fundamentals</a:t>
            </a:r>
            <a:r>
              <a:rPr lang="en-US" dirty="0" smtClean="0">
                <a:cs typeface="Times New Roman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cs typeface="Times New Roman"/>
              </a:rPr>
              <a:t>Using GIS for marketing </a:t>
            </a:r>
            <a:r>
              <a:rPr lang="en-US" b="1" i="1" dirty="0" smtClean="0">
                <a:solidFill>
                  <a:srgbClr val="FF0000"/>
                </a:solidFill>
              </a:rPr>
              <a:t>Applications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Specialized standalone courses: </a:t>
            </a:r>
            <a:r>
              <a:rPr lang="en-US" b="1" i="1" dirty="0">
                <a:solidFill>
                  <a:srgbClr val="FF0000"/>
                </a:solidFill>
              </a:rPr>
              <a:t>Enterprise Business </a:t>
            </a:r>
            <a:r>
              <a:rPr lang="en-US" b="1" i="1" dirty="0" smtClean="0">
                <a:solidFill>
                  <a:srgbClr val="FF0000"/>
                </a:solidFill>
              </a:rPr>
              <a:t>GIS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FF0000"/>
                </a:solidFill>
              </a:rPr>
              <a:t>Global Marketing </a:t>
            </a:r>
            <a:r>
              <a:rPr lang="en-US" b="1" i="1" dirty="0" smtClean="0">
                <a:solidFill>
                  <a:srgbClr val="FF0000"/>
                </a:solidFill>
              </a:rPr>
              <a:t>Management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FF0000"/>
                </a:solidFill>
              </a:rPr>
              <a:t>Advanced </a:t>
            </a:r>
            <a:r>
              <a:rPr lang="en-US" b="1" i="1" dirty="0" smtClean="0">
                <a:solidFill>
                  <a:srgbClr val="FF0000"/>
                </a:solidFill>
              </a:rPr>
              <a:t>Micromarketing</a:t>
            </a:r>
          </a:p>
          <a:p>
            <a:r>
              <a:rPr lang="en-US" dirty="0" smtClean="0">
                <a:ea typeface="Calibri"/>
                <a:cs typeface="Times New Roman"/>
              </a:rPr>
              <a:t>In OM/SCM/Logistics</a:t>
            </a:r>
          </a:p>
          <a:p>
            <a:pPr lvl="1" fontAlgn="t"/>
            <a:r>
              <a:rPr lang="en-US" dirty="0" smtClean="0">
                <a:ea typeface="Calibri"/>
                <a:cs typeface="Times New Roman"/>
              </a:rPr>
              <a:t>Specialized coursework in </a:t>
            </a:r>
            <a:r>
              <a:rPr lang="en-US" b="1" i="1" dirty="0">
                <a:solidFill>
                  <a:srgbClr val="FF0000"/>
                </a:solidFill>
              </a:rPr>
              <a:t>Distribution System Design &amp; </a:t>
            </a:r>
            <a:r>
              <a:rPr lang="en-US" b="1" i="1" dirty="0" smtClean="0">
                <a:solidFill>
                  <a:srgbClr val="FF0000"/>
                </a:solidFill>
              </a:rPr>
              <a:t>GIS</a:t>
            </a:r>
            <a:r>
              <a:rPr lang="en-US" b="1" dirty="0" smtClean="0"/>
              <a:t>, 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Tools </a:t>
            </a:r>
            <a:r>
              <a:rPr lang="en-US" b="1" i="1" dirty="0">
                <a:solidFill>
                  <a:srgbClr val="FF0000"/>
                </a:solidFill>
              </a:rPr>
              <a:t>and Techniques for Logistics </a:t>
            </a:r>
            <a:r>
              <a:rPr lang="en-US" b="1" i="1" dirty="0" smtClean="0">
                <a:solidFill>
                  <a:srgbClr val="FF0000"/>
                </a:solidFill>
              </a:rPr>
              <a:t>Analysis</a:t>
            </a:r>
          </a:p>
          <a:p>
            <a:pPr fontAlgn="t"/>
            <a:r>
              <a:rPr lang="en-US" dirty="0" smtClean="0"/>
              <a:t>In Real Estate</a:t>
            </a:r>
          </a:p>
          <a:p>
            <a:pPr lvl="1" fontAlgn="t"/>
            <a:r>
              <a:rPr lang="en-US" sz="2700" dirty="0" smtClean="0"/>
              <a:t>Specialized coursework in </a:t>
            </a:r>
            <a:r>
              <a:rPr lang="en-US" sz="2700" b="1" i="1" dirty="0" smtClean="0">
                <a:solidFill>
                  <a:srgbClr val="FF0000"/>
                </a:solidFill>
              </a:rPr>
              <a:t>Economic Geography </a:t>
            </a:r>
            <a:r>
              <a:rPr lang="en-US" sz="2700" dirty="0" smtClean="0"/>
              <a:t>&amp; </a:t>
            </a:r>
            <a:r>
              <a:rPr lang="en-US" sz="2700" b="1" i="1" dirty="0" smtClean="0">
                <a:solidFill>
                  <a:srgbClr val="FF0000"/>
                </a:solidFill>
              </a:rPr>
              <a:t>GIS and Location Analysis</a:t>
            </a:r>
            <a:r>
              <a:rPr lang="en-US" sz="2700" dirty="0" smtClean="0"/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66899"/>
              </p:ext>
            </p:extLst>
          </p:nvPr>
        </p:nvGraphicFramePr>
        <p:xfrm>
          <a:off x="1524000" y="1230086"/>
          <a:ext cx="6934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3716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IS/IT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few in OM/SCM/Logistics &amp; Real Estate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B4CAFC0-A85C-4EA7-96D2-1D2F8BDCEF3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95F2DAE-1D17-44A0-A1D7-0BBF52E2252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E8621A2-EDBB-4A35-B9AC-C3CE2FBDF89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FAE265E-5BEE-4FA4-A05E-50F42CE3C80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DC7C164-A52D-4A7C-B17B-8E10465CAF5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B88F56E-17B4-4DF4-BB19-E0DCF78A3D0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E2BB530-5D32-468D-A3A7-05A672E6AFA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2A93229-2C75-481D-8727-DA9CAB26467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7CF85D0-F4E9-4350-A023-468B47638D5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7A16416-20CA-4637-AD36-1E5737BAEDD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DE008FD-1213-45B2-A3EF-E9EFAE3E5DB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3547812-D38E-47DD-B114-258CE179A56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3B1929A-3CE9-4CE3-99B0-B4FA9757B06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EDBF36A-1463-46DF-B90E-7A7C090B8D2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78A1375-1051-48A8-A43F-044B1DB14EC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12EF3FC-6B0C-4611-A433-315CB1D2683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FBB4533-CD13-4A74-91EC-F0D12653596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935C196-A07C-4D3A-9592-FD9F9FF17FC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FCA003C-07FC-49D1-8D8E-232084A74AC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8BA92BF-38FA-4F3C-9344-6D63DFBEC0C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DABA246-6131-4553-9575-62F796720FC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AF55EE0-A9C3-4492-B3DB-CACE59F85CF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AF72CE4-EB9A-4047-A24E-B98646830D9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45A868C-1306-4A43-8570-0ADAA973B07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7CFF94-2EF3-46E7-8529-6C412BBB5DF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CDF2CAD-06EC-41E9-AF03-E46058F22D1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ECC6FC4-C197-4882-BAF0-5265AD26552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1861</TotalTime>
  <Words>2408</Words>
  <Application>Microsoft Office PowerPoint</Application>
  <PresentationFormat>On-screen Show (4:3)</PresentationFormat>
  <Paragraphs>316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Document</vt:lpstr>
      <vt:lpstr>GIS &amp; SA in business curriculum</vt:lpstr>
      <vt:lpstr>Segment objective</vt:lpstr>
      <vt:lpstr>PowerPoint Presentation</vt:lpstr>
      <vt:lpstr>PowerPoint Presentation</vt:lpstr>
      <vt:lpstr>PowerPoint Presentation</vt:lpstr>
      <vt:lpstr>Why GIS &amp; SA in B-Schools?</vt:lpstr>
      <vt:lpstr>Why GIS &amp; SA in B-Schools?</vt:lpstr>
      <vt:lpstr>What is the economic impact of Geo?   (Oxera, 2013)</vt:lpstr>
      <vt:lpstr>Status of GIS &amp; SA Infusion in B-Schools</vt:lpstr>
      <vt:lpstr>Facilitators of integrating GIS &amp; SA (Ramakrishna et al, 2010)</vt:lpstr>
      <vt:lpstr>Select instances of GIS infusion as part of MIS curricula</vt:lpstr>
      <vt:lpstr>PowerPoint Presentation</vt:lpstr>
      <vt:lpstr>Strategies for creating GIS coursework in B-Schools (Shepherd, 2009)</vt:lpstr>
      <vt:lpstr>Our Experience at University of Redlands:  UG Core Course in Business GIS</vt:lpstr>
      <vt:lpstr>Our Experience at University of Redlands:  MBA Emphasis in GIS</vt:lpstr>
      <vt:lpstr>Three concrete examples (MBA)</vt:lpstr>
      <vt:lpstr>Overall…</vt:lpstr>
      <vt:lpstr>Timing and placement (of infusion): Issues to consider</vt:lpstr>
      <vt:lpstr>Benefits of GIS education for students  (Bradbard &amp; Fuller, 2012; Sinton, 2012)</vt:lpstr>
      <vt:lpstr>Benefits of GIS infusion: Institutional &amp; faculty (Bradbard &amp; Fuller, 2012; Sinton, 2012)</vt:lpstr>
      <vt:lpstr>Key Takeaways</vt:lpstr>
      <vt:lpstr>References: GIS in Business School Curricula</vt:lpstr>
      <vt:lpstr>References: Specific instances of GIS infusion in Business Schools</vt:lpstr>
      <vt:lpstr>Other Geo-Business References</vt:lpstr>
    </vt:vector>
  </TitlesOfParts>
  <Company>University of Redlands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objective</dc:title>
  <dc:creator>UOR User</dc:creator>
  <cp:lastModifiedBy>James Pick</cp:lastModifiedBy>
  <cp:revision>160</cp:revision>
  <cp:lastPrinted>2014-12-05T07:44:35Z</cp:lastPrinted>
  <dcterms:created xsi:type="dcterms:W3CDTF">2013-07-11T15:48:02Z</dcterms:created>
  <dcterms:modified xsi:type="dcterms:W3CDTF">2014-12-05T08:05:55Z</dcterms:modified>
</cp:coreProperties>
</file>