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24"/>
  </p:notesMasterIdLst>
  <p:handoutMasterIdLst>
    <p:handoutMasterId r:id="rId25"/>
  </p:handoutMasterIdLst>
  <p:sldIdLst>
    <p:sldId id="257" r:id="rId4"/>
    <p:sldId id="258" r:id="rId5"/>
    <p:sldId id="259" r:id="rId6"/>
    <p:sldId id="260" r:id="rId7"/>
    <p:sldId id="280" r:id="rId8"/>
    <p:sldId id="281" r:id="rId9"/>
    <p:sldId id="261" r:id="rId10"/>
    <p:sldId id="262" r:id="rId11"/>
    <p:sldId id="263" r:id="rId12"/>
    <p:sldId id="264" r:id="rId13"/>
    <p:sldId id="275" r:id="rId14"/>
    <p:sldId id="282" r:id="rId15"/>
    <p:sldId id="273" r:id="rId16"/>
    <p:sldId id="276" r:id="rId17"/>
    <p:sldId id="279" r:id="rId18"/>
    <p:sldId id="283" r:id="rId19"/>
    <p:sldId id="285" r:id="rId20"/>
    <p:sldId id="277" r:id="rId21"/>
    <p:sldId id="270" r:id="rId22"/>
    <p:sldId id="284" r:id="rId2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5" autoAdjust="0"/>
    <p:restoredTop sz="86081" autoAdjust="0"/>
  </p:normalViewPr>
  <p:slideViewPr>
    <p:cSldViewPr>
      <p:cViewPr>
        <p:scale>
          <a:sx n="60" d="100"/>
          <a:sy n="60" d="100"/>
        </p:scale>
        <p:origin x="-546" y="-2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21" tIns="46960" rIns="93921" bIns="46960" rtlCol="0"/>
          <a:lstStyle>
            <a:lvl1pPr algn="l">
              <a:defRPr sz="1200"/>
            </a:lvl1pPr>
          </a:lstStyle>
          <a:p>
            <a:endParaRPr lang="en-US" dirty="0"/>
          </a:p>
        </p:txBody>
      </p:sp>
      <p:sp>
        <p:nvSpPr>
          <p:cNvPr id="3" name="Date Placeholder 2"/>
          <p:cNvSpPr>
            <a:spLocks noGrp="1"/>
          </p:cNvSpPr>
          <p:nvPr>
            <p:ph type="dt" sz="quarter" idx="1"/>
          </p:nvPr>
        </p:nvSpPr>
        <p:spPr>
          <a:xfrm>
            <a:off x="4008706" y="0"/>
            <a:ext cx="3066733" cy="468154"/>
          </a:xfrm>
          <a:prstGeom prst="rect">
            <a:avLst/>
          </a:prstGeom>
        </p:spPr>
        <p:txBody>
          <a:bodyPr vert="horz" lIns="93921" tIns="46960" rIns="93921" bIns="46960" rtlCol="0"/>
          <a:lstStyle>
            <a:lvl1pPr algn="r">
              <a:defRPr sz="1200"/>
            </a:lvl1pPr>
          </a:lstStyle>
          <a:p>
            <a:fld id="{2D3DBE06-472C-491C-A957-9497C598C7BC}" type="datetimeFigureOut">
              <a:rPr lang="en-US" smtClean="0"/>
              <a:pPr/>
              <a:t>12/4/2014</a:t>
            </a:fld>
            <a:endParaRPr lang="en-US" dirty="0"/>
          </a:p>
        </p:txBody>
      </p:sp>
      <p:sp>
        <p:nvSpPr>
          <p:cNvPr id="4" name="Footer Placeholder 3"/>
          <p:cNvSpPr>
            <a:spLocks noGrp="1"/>
          </p:cNvSpPr>
          <p:nvPr>
            <p:ph type="ftr" sz="quarter" idx="2"/>
          </p:nvPr>
        </p:nvSpPr>
        <p:spPr>
          <a:xfrm>
            <a:off x="1" y="8893296"/>
            <a:ext cx="3066733" cy="468154"/>
          </a:xfrm>
          <a:prstGeom prst="rect">
            <a:avLst/>
          </a:prstGeom>
        </p:spPr>
        <p:txBody>
          <a:bodyPr vert="horz" lIns="93921" tIns="46960" rIns="93921" bIns="4696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6" y="8893296"/>
            <a:ext cx="3066733" cy="468154"/>
          </a:xfrm>
          <a:prstGeom prst="rect">
            <a:avLst/>
          </a:prstGeom>
        </p:spPr>
        <p:txBody>
          <a:bodyPr vert="horz" lIns="93921" tIns="46960" rIns="93921" bIns="46960" rtlCol="0" anchor="b"/>
          <a:lstStyle>
            <a:lvl1pPr algn="r">
              <a:defRPr sz="1200"/>
            </a:lvl1pPr>
          </a:lstStyle>
          <a:p>
            <a:fld id="{0AAC1D95-8A53-44E6-B6DB-273390F65208}" type="slidenum">
              <a:rPr lang="en-US" smtClean="0"/>
              <a:pPr/>
              <a:t>‹#›</a:t>
            </a:fld>
            <a:endParaRPr lang="en-US" dirty="0"/>
          </a:p>
        </p:txBody>
      </p:sp>
    </p:spTree>
    <p:extLst>
      <p:ext uri="{BB962C8B-B14F-4D97-AF65-F5344CB8AC3E}">
        <p14:creationId xmlns:p14="http://schemas.microsoft.com/office/powerpoint/2010/main" val="236437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21" tIns="46960" rIns="93921" bIns="46960" rtlCol="0"/>
          <a:lstStyle>
            <a:lvl1pPr algn="l">
              <a:defRPr sz="1200"/>
            </a:lvl1pPr>
          </a:lstStyle>
          <a:p>
            <a:endParaRPr lang="en-US" dirty="0"/>
          </a:p>
        </p:txBody>
      </p:sp>
      <p:sp>
        <p:nvSpPr>
          <p:cNvPr id="3" name="Date Placeholder 2"/>
          <p:cNvSpPr>
            <a:spLocks noGrp="1"/>
          </p:cNvSpPr>
          <p:nvPr>
            <p:ph type="dt" idx="1"/>
          </p:nvPr>
        </p:nvSpPr>
        <p:spPr>
          <a:xfrm>
            <a:off x="4008706" y="0"/>
            <a:ext cx="3066733" cy="468154"/>
          </a:xfrm>
          <a:prstGeom prst="rect">
            <a:avLst/>
          </a:prstGeom>
        </p:spPr>
        <p:txBody>
          <a:bodyPr vert="horz" lIns="93921" tIns="46960" rIns="93921" bIns="46960" rtlCol="0"/>
          <a:lstStyle>
            <a:lvl1pPr algn="r">
              <a:defRPr sz="1200"/>
            </a:lvl1pPr>
          </a:lstStyle>
          <a:p>
            <a:fld id="{87C9473F-900E-4C9B-94BC-8A08EBF519A8}" type="datetimeFigureOut">
              <a:rPr lang="en-US" smtClean="0"/>
              <a:pPr/>
              <a:t>12/4/2014</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21" tIns="46960" rIns="93921" bIns="46960"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21" tIns="46960" rIns="93921" bIns="4696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3296"/>
            <a:ext cx="3066733" cy="468154"/>
          </a:xfrm>
          <a:prstGeom prst="rect">
            <a:avLst/>
          </a:prstGeom>
        </p:spPr>
        <p:txBody>
          <a:bodyPr vert="horz" lIns="93921" tIns="46960" rIns="93921" bIns="4696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6" y="8893296"/>
            <a:ext cx="3066733" cy="468154"/>
          </a:xfrm>
          <a:prstGeom prst="rect">
            <a:avLst/>
          </a:prstGeom>
        </p:spPr>
        <p:txBody>
          <a:bodyPr vert="horz" lIns="93921" tIns="46960" rIns="93921" bIns="46960" rtlCol="0" anchor="b"/>
          <a:lstStyle>
            <a:lvl1pPr algn="r">
              <a:defRPr sz="1200"/>
            </a:lvl1pPr>
          </a:lstStyle>
          <a:p>
            <a:fld id="{12C8604E-9CBA-4C05-BA69-736388A3AEF2}" type="slidenum">
              <a:rPr lang="en-US" smtClean="0"/>
              <a:pPr/>
              <a:t>‹#›</a:t>
            </a:fld>
            <a:endParaRPr lang="en-US" dirty="0"/>
          </a:p>
        </p:txBody>
      </p:sp>
    </p:spTree>
    <p:extLst>
      <p:ext uri="{BB962C8B-B14F-4D97-AF65-F5344CB8AC3E}">
        <p14:creationId xmlns:p14="http://schemas.microsoft.com/office/powerpoint/2010/main" val="1574676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8604E-9CBA-4C05-BA69-736388A3AEF2}" type="slidenum">
              <a:rPr lang="en-US" smtClean="0"/>
              <a:pPr/>
              <a:t>1</a:t>
            </a:fld>
            <a:endParaRPr lang="en-US" dirty="0"/>
          </a:p>
        </p:txBody>
      </p:sp>
    </p:spTree>
    <p:extLst>
      <p:ext uri="{BB962C8B-B14F-4D97-AF65-F5344CB8AC3E}">
        <p14:creationId xmlns:p14="http://schemas.microsoft.com/office/powerpoint/2010/main" val="2088865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8604E-9CBA-4C05-BA69-736388A3AEF2}" type="slidenum">
              <a:rPr lang="en-US" smtClean="0"/>
              <a:pPr/>
              <a:t>9</a:t>
            </a:fld>
            <a:endParaRPr lang="en-US" dirty="0"/>
          </a:p>
        </p:txBody>
      </p:sp>
    </p:spTree>
    <p:extLst>
      <p:ext uri="{BB962C8B-B14F-4D97-AF65-F5344CB8AC3E}">
        <p14:creationId xmlns:p14="http://schemas.microsoft.com/office/powerpoint/2010/main" val="3056379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C8604E-9CBA-4C05-BA69-736388A3AEF2}" type="slidenum">
              <a:rPr lang="en-US" smtClean="0"/>
              <a:pPr/>
              <a:t>15</a:t>
            </a:fld>
            <a:endParaRPr lang="en-US"/>
          </a:p>
        </p:txBody>
      </p:sp>
    </p:spTree>
    <p:extLst>
      <p:ext uri="{BB962C8B-B14F-4D97-AF65-F5344CB8AC3E}">
        <p14:creationId xmlns:p14="http://schemas.microsoft.com/office/powerpoint/2010/main" val="3823620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B8D6AD-0FB8-4DDB-984D-9E228621F61B}" type="datetime1">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3BD1E-27F5-4EE6-AD8F-83A950A1CE28}" type="slidenum">
              <a:rPr lang="en-US" smtClean="0"/>
              <a:pPr/>
              <a:t>‹#›</a:t>
            </a:fld>
            <a:endParaRPr lang="en-US" dirty="0"/>
          </a:p>
        </p:txBody>
      </p:sp>
    </p:spTree>
    <p:extLst>
      <p:ext uri="{BB962C8B-B14F-4D97-AF65-F5344CB8AC3E}">
        <p14:creationId xmlns:p14="http://schemas.microsoft.com/office/powerpoint/2010/main" val="425837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54A97-AFAE-4DEA-8AB9-B43222F6D084}" type="datetime1">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3BD1E-27F5-4EE6-AD8F-83A950A1CE28}" type="slidenum">
              <a:rPr lang="en-US" smtClean="0"/>
              <a:pPr/>
              <a:t>‹#›</a:t>
            </a:fld>
            <a:endParaRPr lang="en-US" dirty="0"/>
          </a:p>
        </p:txBody>
      </p:sp>
    </p:spTree>
    <p:extLst>
      <p:ext uri="{BB962C8B-B14F-4D97-AF65-F5344CB8AC3E}">
        <p14:creationId xmlns:p14="http://schemas.microsoft.com/office/powerpoint/2010/main" val="297309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457F0-2527-49EE-B1C6-3EE33B5BE4A3}" type="datetime1">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3BD1E-27F5-4EE6-AD8F-83A950A1CE28}" type="slidenum">
              <a:rPr lang="en-US" smtClean="0"/>
              <a:pPr/>
              <a:t>‹#›</a:t>
            </a:fld>
            <a:endParaRPr lang="en-US" dirty="0"/>
          </a:p>
        </p:txBody>
      </p:sp>
    </p:spTree>
    <p:extLst>
      <p:ext uri="{BB962C8B-B14F-4D97-AF65-F5344CB8AC3E}">
        <p14:creationId xmlns:p14="http://schemas.microsoft.com/office/powerpoint/2010/main" val="4092277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E0E683-70C1-42EE-A934-22C36E998C5D}" type="datetime1">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3BD1E-27F5-4EE6-AD8F-83A950A1CE28}" type="slidenum">
              <a:rPr lang="en-US" smtClean="0"/>
              <a:pPr/>
              <a:t>‹#›</a:t>
            </a:fld>
            <a:endParaRPr lang="en-US" dirty="0"/>
          </a:p>
        </p:txBody>
      </p:sp>
    </p:spTree>
    <p:extLst>
      <p:ext uri="{BB962C8B-B14F-4D97-AF65-F5344CB8AC3E}">
        <p14:creationId xmlns:p14="http://schemas.microsoft.com/office/powerpoint/2010/main" val="336570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76EE4F-0D2B-4AEC-A3A6-B04847BEDB2B}" type="datetime1">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3BD1E-27F5-4EE6-AD8F-83A950A1CE28}" type="slidenum">
              <a:rPr lang="en-US" smtClean="0"/>
              <a:pPr/>
              <a:t>‹#›</a:t>
            </a:fld>
            <a:endParaRPr lang="en-US" dirty="0"/>
          </a:p>
        </p:txBody>
      </p:sp>
    </p:spTree>
    <p:extLst>
      <p:ext uri="{BB962C8B-B14F-4D97-AF65-F5344CB8AC3E}">
        <p14:creationId xmlns:p14="http://schemas.microsoft.com/office/powerpoint/2010/main" val="198793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CB821D-C3DC-427C-B453-68AD188F4EA6}" type="datetime1">
              <a:rPr lang="en-US" smtClean="0"/>
              <a:pPr/>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3BD1E-27F5-4EE6-AD8F-83A950A1CE28}" type="slidenum">
              <a:rPr lang="en-US" smtClean="0"/>
              <a:pPr/>
              <a:t>‹#›</a:t>
            </a:fld>
            <a:endParaRPr lang="en-US" dirty="0"/>
          </a:p>
        </p:txBody>
      </p:sp>
    </p:spTree>
    <p:extLst>
      <p:ext uri="{BB962C8B-B14F-4D97-AF65-F5344CB8AC3E}">
        <p14:creationId xmlns:p14="http://schemas.microsoft.com/office/powerpoint/2010/main" val="276426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1E9390-9ADF-436F-A654-1A46367B3304}" type="datetime1">
              <a:rPr lang="en-US" smtClean="0"/>
              <a:pPr/>
              <a:t>12/4/2014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B3BD1E-27F5-4EE6-AD8F-83A950A1CE28}" type="slidenum">
              <a:rPr lang="en-US" smtClean="0"/>
              <a:pPr/>
              <a:t>‹#›</a:t>
            </a:fld>
            <a:endParaRPr lang="en-US" dirty="0"/>
          </a:p>
        </p:txBody>
      </p:sp>
    </p:spTree>
    <p:extLst>
      <p:ext uri="{BB962C8B-B14F-4D97-AF65-F5344CB8AC3E}">
        <p14:creationId xmlns:p14="http://schemas.microsoft.com/office/powerpoint/2010/main" val="1924808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0D7001-2180-410C-A1BC-EE14102DC09D}" type="datetime1">
              <a:rPr lang="en-US" smtClean="0"/>
              <a:pPr/>
              <a:t>12/4/2014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B3BD1E-27F5-4EE6-AD8F-83A950A1CE28}" type="slidenum">
              <a:rPr lang="en-US" smtClean="0"/>
              <a:pPr/>
              <a:t>‹#›</a:t>
            </a:fld>
            <a:endParaRPr lang="en-US" dirty="0"/>
          </a:p>
        </p:txBody>
      </p:sp>
    </p:spTree>
    <p:extLst>
      <p:ext uri="{BB962C8B-B14F-4D97-AF65-F5344CB8AC3E}">
        <p14:creationId xmlns:p14="http://schemas.microsoft.com/office/powerpoint/2010/main" val="1620597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1A00A-F814-473A-8F5A-342C08494677}" type="datetime1">
              <a:rPr lang="en-US" smtClean="0"/>
              <a:pPr/>
              <a:t>12/4/2014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B3BD1E-27F5-4EE6-AD8F-83A950A1CE28}" type="slidenum">
              <a:rPr lang="en-US" smtClean="0"/>
              <a:pPr/>
              <a:t>‹#›</a:t>
            </a:fld>
            <a:endParaRPr lang="en-US" dirty="0"/>
          </a:p>
        </p:txBody>
      </p:sp>
    </p:spTree>
    <p:extLst>
      <p:ext uri="{BB962C8B-B14F-4D97-AF65-F5344CB8AC3E}">
        <p14:creationId xmlns:p14="http://schemas.microsoft.com/office/powerpoint/2010/main" val="820662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712AE-F074-4A98-BED9-8539F8D99928}" type="datetime1">
              <a:rPr lang="en-US" smtClean="0"/>
              <a:pPr/>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3BD1E-27F5-4EE6-AD8F-83A950A1CE28}" type="slidenum">
              <a:rPr lang="en-US" smtClean="0"/>
              <a:pPr/>
              <a:t>‹#›</a:t>
            </a:fld>
            <a:endParaRPr lang="en-US" dirty="0"/>
          </a:p>
        </p:txBody>
      </p:sp>
    </p:spTree>
    <p:extLst>
      <p:ext uri="{BB962C8B-B14F-4D97-AF65-F5344CB8AC3E}">
        <p14:creationId xmlns:p14="http://schemas.microsoft.com/office/powerpoint/2010/main" val="2306445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47FE3-293E-47E5-BB14-C036102C44C1}" type="datetime1">
              <a:rPr lang="en-US" smtClean="0"/>
              <a:pPr/>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3BD1E-27F5-4EE6-AD8F-83A950A1CE28}" type="slidenum">
              <a:rPr lang="en-US" smtClean="0"/>
              <a:pPr/>
              <a:t>‹#›</a:t>
            </a:fld>
            <a:endParaRPr lang="en-US" dirty="0"/>
          </a:p>
        </p:txBody>
      </p:sp>
    </p:spTree>
    <p:extLst>
      <p:ext uri="{BB962C8B-B14F-4D97-AF65-F5344CB8AC3E}">
        <p14:creationId xmlns:p14="http://schemas.microsoft.com/office/powerpoint/2010/main" val="68832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71BC1-9FBA-4E95-9816-4F1B826618F5}" type="datetime1">
              <a:rPr lang="en-US" smtClean="0"/>
              <a:pPr/>
              <a:t>12/4/2014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3BD1E-27F5-4EE6-AD8F-83A950A1CE28}" type="slidenum">
              <a:rPr lang="en-US" smtClean="0"/>
              <a:pPr/>
              <a:t>‹#›</a:t>
            </a:fld>
            <a:endParaRPr lang="en-US" dirty="0"/>
          </a:p>
        </p:txBody>
      </p:sp>
    </p:spTree>
    <p:extLst>
      <p:ext uri="{BB962C8B-B14F-4D97-AF65-F5344CB8AC3E}">
        <p14:creationId xmlns:p14="http://schemas.microsoft.com/office/powerpoint/2010/main" val="875545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408590" y="1371600"/>
            <a:ext cx="8229600" cy="1143000"/>
          </a:xfrm>
        </p:spPr>
        <p:txBody>
          <a:bodyPr>
            <a:normAutofit fontScale="90000"/>
          </a:bodyPr>
          <a:lstStyle/>
          <a:p>
            <a:r>
              <a:rPr lang="en-US" i="1" dirty="0" smtClean="0">
                <a:solidFill>
                  <a:srgbClr val="002060"/>
                </a:solidFill>
              </a:rPr>
              <a:t/>
            </a:r>
            <a:br>
              <a:rPr lang="en-US" i="1" dirty="0" smtClean="0">
                <a:solidFill>
                  <a:srgbClr val="002060"/>
                </a:solidFill>
              </a:rPr>
            </a:br>
            <a:r>
              <a:rPr lang="en-US" i="1" dirty="0">
                <a:solidFill>
                  <a:srgbClr val="002060"/>
                </a:solidFill>
              </a:rPr>
              <a:t/>
            </a:r>
            <a:br>
              <a:rPr lang="en-US" i="1" dirty="0">
                <a:solidFill>
                  <a:srgbClr val="002060"/>
                </a:solidFill>
              </a:rPr>
            </a:br>
            <a:r>
              <a:rPr lang="en-US" sz="3100" b="1" dirty="0" smtClean="0">
                <a:solidFill>
                  <a:srgbClr val="002060"/>
                </a:solidFill>
              </a:rPr>
              <a:t>Segment 4</a:t>
            </a:r>
            <a:br>
              <a:rPr lang="en-US" sz="3100" b="1" dirty="0" smtClean="0">
                <a:solidFill>
                  <a:srgbClr val="002060"/>
                </a:solidFill>
              </a:rPr>
            </a:br>
            <a:r>
              <a:rPr lang="en-US" i="1" dirty="0" smtClean="0">
                <a:solidFill>
                  <a:srgbClr val="002060"/>
                </a:solidFill>
              </a:rPr>
              <a:t/>
            </a:r>
            <a:br>
              <a:rPr lang="en-US" i="1" dirty="0" smtClean="0">
                <a:solidFill>
                  <a:srgbClr val="002060"/>
                </a:solidFill>
              </a:rPr>
            </a:br>
            <a:r>
              <a:rPr lang="en-US" i="1" dirty="0" smtClean="0">
                <a:solidFill>
                  <a:srgbClr val="002060"/>
                </a:solidFill>
              </a:rPr>
              <a:t>Building a Publication Record in GIS: The Spatial Research Ecosystem</a:t>
            </a:r>
            <a:r>
              <a:rPr lang="en-US" i="1" dirty="0">
                <a:solidFill>
                  <a:srgbClr val="002060"/>
                </a:solidFill>
              </a:rPr>
              <a:t/>
            </a:r>
            <a:br>
              <a:rPr lang="en-US" i="1" dirty="0">
                <a:solidFill>
                  <a:srgbClr val="002060"/>
                </a:solidFill>
              </a:rPr>
            </a:br>
            <a:r>
              <a:rPr lang="en-US" i="1" dirty="0" smtClean="0">
                <a:solidFill>
                  <a:srgbClr val="002060"/>
                </a:solidFill>
              </a:rPr>
              <a:t/>
            </a:r>
            <a:br>
              <a:rPr lang="en-US" i="1" dirty="0" smtClean="0">
                <a:solidFill>
                  <a:srgbClr val="002060"/>
                </a:solidFill>
              </a:rPr>
            </a:br>
            <a:r>
              <a:rPr lang="en-US" sz="2800" i="1" dirty="0" smtClean="0">
                <a:solidFill>
                  <a:srgbClr val="002060"/>
                </a:solidFill>
              </a:rPr>
              <a:t>Presenter:</a:t>
            </a:r>
            <a:r>
              <a:rPr lang="en-US" sz="2800" i="1" dirty="0" smtClean="0">
                <a:solidFill>
                  <a:srgbClr val="002060"/>
                </a:solidFill>
              </a:rPr>
              <a:t/>
            </a:r>
            <a:br>
              <a:rPr lang="en-US" sz="2800" i="1" dirty="0" smtClean="0">
                <a:solidFill>
                  <a:srgbClr val="002060"/>
                </a:solidFill>
              </a:rPr>
            </a:br>
            <a:r>
              <a:rPr lang="en-US" sz="2800" i="1" dirty="0" smtClean="0">
                <a:solidFill>
                  <a:srgbClr val="002060"/>
                </a:solidFill>
              </a:rPr>
              <a:t>James Pick*, </a:t>
            </a:r>
            <a:r>
              <a:rPr lang="en-US" sz="2800" i="1" dirty="0">
                <a:solidFill>
                  <a:srgbClr val="002060"/>
                </a:solidFill>
              </a:rPr>
              <a:t>University of </a:t>
            </a:r>
            <a:r>
              <a:rPr lang="en-US" sz="2800" i="1" dirty="0" smtClean="0">
                <a:solidFill>
                  <a:srgbClr val="002060"/>
                </a:solidFill>
              </a:rPr>
              <a:t>Redlands</a:t>
            </a:r>
            <a:br>
              <a:rPr lang="en-US" sz="2800" i="1" dirty="0" smtClean="0">
                <a:solidFill>
                  <a:srgbClr val="002060"/>
                </a:solidFill>
              </a:rPr>
            </a:br>
            <a:r>
              <a:rPr lang="en-US" sz="2800" i="1" dirty="0" smtClean="0">
                <a:solidFill>
                  <a:srgbClr val="002060"/>
                </a:solidFill>
              </a:rPr>
              <a:t/>
            </a:r>
            <a:br>
              <a:rPr lang="en-US" sz="2800" i="1" dirty="0" smtClean="0">
                <a:solidFill>
                  <a:srgbClr val="002060"/>
                </a:solidFill>
              </a:rPr>
            </a:br>
            <a:r>
              <a:rPr lang="en-US" sz="2800" i="1" dirty="0">
                <a:solidFill>
                  <a:srgbClr val="002060"/>
                </a:solidFill>
              </a:rPr>
              <a:t/>
            </a:r>
            <a:br>
              <a:rPr lang="en-US" sz="2800" i="1" dirty="0">
                <a:solidFill>
                  <a:srgbClr val="002060"/>
                </a:solidFill>
              </a:rPr>
            </a:br>
            <a:r>
              <a:rPr lang="en-US" sz="2000" i="1" dirty="0" smtClean="0">
                <a:solidFill>
                  <a:srgbClr val="002060"/>
                </a:solidFill>
              </a:rPr>
              <a:t>* </a:t>
            </a:r>
            <a:r>
              <a:rPr lang="en-US" sz="2000" i="1" dirty="0" err="1" smtClean="0">
                <a:solidFill>
                  <a:srgbClr val="002060"/>
                </a:solidFill>
              </a:rPr>
              <a:t>Namchul</a:t>
            </a:r>
            <a:r>
              <a:rPr lang="en-US" sz="2000" i="1" dirty="0" smtClean="0">
                <a:solidFill>
                  <a:srgbClr val="002060"/>
                </a:solidFill>
              </a:rPr>
              <a:t> Shin, Pace University, collaborated in preparing these slides</a:t>
            </a:r>
            <a:r>
              <a:rPr lang="en-US" sz="2800" i="1" dirty="0">
                <a:solidFill>
                  <a:srgbClr val="002060"/>
                </a:solidFill>
              </a:rPr>
              <a:t/>
            </a:r>
            <a:br>
              <a:rPr lang="en-US" sz="2800" i="1" dirty="0">
                <a:solidFill>
                  <a:srgbClr val="002060"/>
                </a:solidFill>
              </a:rPr>
            </a:br>
            <a:endParaRPr lang="en-US" sz="2800" i="1" dirty="0" smtClean="0">
              <a:solidFill>
                <a:srgbClr val="002060"/>
              </a:solidFill>
            </a:endParaRPr>
          </a:p>
        </p:txBody>
      </p:sp>
      <p:sp>
        <p:nvSpPr>
          <p:cNvPr id="2" name="Rectangle 1"/>
          <p:cNvSpPr/>
          <p:nvPr/>
        </p:nvSpPr>
        <p:spPr>
          <a:xfrm>
            <a:off x="1132490" y="5029200"/>
            <a:ext cx="6781800" cy="1200329"/>
          </a:xfrm>
          <a:prstGeom prst="rect">
            <a:avLst/>
          </a:prstGeom>
        </p:spPr>
        <p:txBody>
          <a:bodyPr wrap="square">
            <a:spAutoFit/>
          </a:bodyPr>
          <a:lstStyle/>
          <a:p>
            <a:pPr algn="ctr"/>
            <a:r>
              <a:rPr lang="en-US" sz="2400" i="1" dirty="0" smtClean="0">
                <a:solidFill>
                  <a:srgbClr val="002060"/>
                </a:solidFill>
              </a:rPr>
              <a:t>Pre-ICIS Workshop </a:t>
            </a:r>
            <a:r>
              <a:rPr lang="en-US" sz="2400" i="1" dirty="0">
                <a:solidFill>
                  <a:srgbClr val="002060"/>
                </a:solidFill>
              </a:rPr>
              <a:t>on </a:t>
            </a:r>
            <a:r>
              <a:rPr lang="en-US" sz="2400" i="1" dirty="0" smtClean="0">
                <a:solidFill>
                  <a:srgbClr val="002060"/>
                </a:solidFill>
              </a:rPr>
              <a:t>GIS </a:t>
            </a:r>
            <a:endParaRPr lang="en-US" sz="2400" i="1" dirty="0" smtClean="0">
              <a:solidFill>
                <a:srgbClr val="002060"/>
              </a:solidFill>
            </a:endParaRPr>
          </a:p>
          <a:p>
            <a:pPr algn="ctr"/>
            <a:r>
              <a:rPr lang="en-US" sz="2400" i="1" dirty="0" smtClean="0">
                <a:solidFill>
                  <a:srgbClr val="002060"/>
                </a:solidFill>
              </a:rPr>
              <a:t>Auckland, New Zealand</a:t>
            </a:r>
          </a:p>
          <a:p>
            <a:pPr algn="ctr"/>
            <a:r>
              <a:rPr lang="en-US" sz="2400" i="1" dirty="0" smtClean="0">
                <a:solidFill>
                  <a:srgbClr val="002060"/>
                </a:solidFill>
              </a:rPr>
              <a:t>December 14, </a:t>
            </a:r>
            <a:r>
              <a:rPr lang="en-US" sz="2400" i="1" dirty="0" smtClean="0">
                <a:solidFill>
                  <a:srgbClr val="002060"/>
                </a:solidFill>
              </a:rPr>
              <a:t>2014</a:t>
            </a:r>
            <a:endParaRPr lang="en-US" sz="2400" i="1" dirty="0">
              <a:solidFill>
                <a:srgbClr val="002060"/>
              </a:solidFill>
            </a:endParaRPr>
          </a:p>
        </p:txBody>
      </p:sp>
    </p:spTree>
    <p:extLst>
      <p:ext uri="{BB962C8B-B14F-4D97-AF65-F5344CB8AC3E}">
        <p14:creationId xmlns:p14="http://schemas.microsoft.com/office/powerpoint/2010/main" val="1325145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457200" y="274638"/>
            <a:ext cx="8229600" cy="182562"/>
          </a:xfrm>
        </p:spPr>
        <p:txBody>
          <a:bodyPr>
            <a:normAutofit fontScale="90000"/>
          </a:bodyPr>
          <a:lstStyle/>
          <a:p>
            <a:pPr algn="l"/>
            <a:r>
              <a:rPr lang="en-US" sz="2800" dirty="0" smtClean="0">
                <a:solidFill>
                  <a:srgbClr val="FF0000"/>
                </a:solidFill>
              </a:rPr>
              <a:t>                           </a:t>
            </a:r>
            <a:r>
              <a:rPr lang="en-US" sz="2800" dirty="0" smtClean="0"/>
              <a:t>GIS Articles (cont.)</a:t>
            </a:r>
          </a:p>
        </p:txBody>
      </p:sp>
      <p:sp>
        <p:nvSpPr>
          <p:cNvPr id="97283" name="Content Placeholder 2"/>
          <p:cNvSpPr>
            <a:spLocks noGrp="1"/>
          </p:cNvSpPr>
          <p:nvPr>
            <p:ph idx="1"/>
          </p:nvPr>
        </p:nvSpPr>
        <p:spPr>
          <a:xfrm>
            <a:off x="304800" y="685800"/>
            <a:ext cx="8534400" cy="6019800"/>
          </a:xfrm>
        </p:spPr>
        <p:txBody>
          <a:bodyPr>
            <a:normAutofit fontScale="70000" lnSpcReduction="20000"/>
          </a:bodyPr>
          <a:lstStyle/>
          <a:p>
            <a:pPr marL="0" indent="0">
              <a:buFontTx/>
              <a:buNone/>
            </a:pPr>
            <a:r>
              <a:rPr lang="en-US" sz="1600" i="1" dirty="0" smtClean="0">
                <a:solidFill>
                  <a:schemeClr val="accent1"/>
                </a:solidFill>
              </a:rPr>
              <a:t>Decision </a:t>
            </a:r>
            <a:r>
              <a:rPr lang="en-US" sz="1600" i="1" dirty="0">
                <a:solidFill>
                  <a:schemeClr val="accent1"/>
                </a:solidFill>
              </a:rPr>
              <a:t>Support </a:t>
            </a:r>
            <a:r>
              <a:rPr lang="en-US" sz="1600" i="1" dirty="0" smtClean="0">
                <a:solidFill>
                  <a:schemeClr val="accent1"/>
                </a:solidFill>
              </a:rPr>
              <a:t>Systems (13 articles)</a:t>
            </a:r>
            <a:endParaRPr lang="en-US" sz="1600" dirty="0">
              <a:solidFill>
                <a:schemeClr val="accent1"/>
              </a:solidFill>
            </a:endParaRPr>
          </a:p>
          <a:p>
            <a:pPr marL="0" indent="0">
              <a:buFontTx/>
              <a:buNone/>
            </a:pPr>
            <a:r>
              <a:rPr lang="en-US" sz="1600" dirty="0" smtClean="0"/>
              <a:t>Keenan, P.B. 1998. Spatial decision support systems for vehicle routing. </a:t>
            </a:r>
            <a:r>
              <a:rPr lang="en-US" sz="1600" i="1" dirty="0" smtClean="0"/>
              <a:t>DSS </a:t>
            </a:r>
            <a:r>
              <a:rPr lang="en-US" sz="1600" dirty="0" smtClean="0"/>
              <a:t>22(1): 65-71.</a:t>
            </a:r>
          </a:p>
          <a:p>
            <a:pPr marL="0" indent="0">
              <a:buFontTx/>
              <a:buNone/>
            </a:pPr>
            <a:endParaRPr lang="en-US" sz="1600" dirty="0"/>
          </a:p>
          <a:p>
            <a:pPr marL="0" indent="0">
              <a:buFontTx/>
              <a:buNone/>
            </a:pPr>
            <a:r>
              <a:rPr lang="en-US" sz="1600" dirty="0" smtClean="0"/>
              <a:t>Seffino, L.A., Claudia Bauzer Medeiros, Janise V. Rocha, and Bei Yi. 1999. WOODSS – a spatial decision support system based on workflows. </a:t>
            </a:r>
            <a:r>
              <a:rPr lang="en-US" sz="1600" i="1" dirty="0" smtClean="0"/>
              <a:t>DSS </a:t>
            </a:r>
            <a:r>
              <a:rPr lang="en-US" sz="1600" dirty="0" smtClean="0"/>
              <a:t>27(1-2): 105-123 </a:t>
            </a:r>
          </a:p>
          <a:p>
            <a:pPr marL="0" indent="0">
              <a:buFontTx/>
              <a:buNone/>
            </a:pPr>
            <a:endParaRPr lang="en-US" sz="1600" dirty="0" smtClean="0"/>
          </a:p>
          <a:p>
            <a:pPr marL="0" indent="0">
              <a:buFontTx/>
              <a:buNone/>
            </a:pPr>
            <a:r>
              <a:rPr lang="en-US" sz="1600" dirty="0" smtClean="0"/>
              <a:t>West Jr., Lawrence A. and Traci J. Hess. 2002. Metadata as a knowledge management tool: supporting intelligent agent and end user access to spatial data. </a:t>
            </a:r>
            <a:r>
              <a:rPr lang="en-US" sz="1600" i="1" dirty="0" smtClean="0"/>
              <a:t>DSS </a:t>
            </a:r>
            <a:r>
              <a:rPr lang="en-US" sz="1600" dirty="0" smtClean="0"/>
              <a:t>32(3): 247-264.</a:t>
            </a:r>
          </a:p>
          <a:p>
            <a:pPr marL="0" indent="0">
              <a:buFontTx/>
              <a:buNone/>
            </a:pPr>
            <a:endParaRPr lang="en-US" sz="1600" dirty="0" smtClean="0"/>
          </a:p>
          <a:p>
            <a:pPr marL="0" indent="0">
              <a:buFontTx/>
              <a:buNone/>
            </a:pPr>
            <a:r>
              <a:rPr lang="en-US" sz="1600" dirty="0" smtClean="0">
                <a:solidFill>
                  <a:srgbClr val="0070C0"/>
                </a:solidFill>
              </a:rPr>
              <a:t>Meeks, W.L. and Subhasish Dasgupta. 2004. Geospatial information utility: an estimation of the relevance of geospatial information to users. </a:t>
            </a:r>
            <a:r>
              <a:rPr lang="en-US" sz="1600" i="1" dirty="0" smtClean="0">
                <a:solidFill>
                  <a:srgbClr val="0070C0"/>
                </a:solidFill>
              </a:rPr>
              <a:t>DSS </a:t>
            </a:r>
            <a:r>
              <a:rPr lang="en-US" sz="1600" dirty="0" smtClean="0">
                <a:solidFill>
                  <a:srgbClr val="0070C0"/>
                </a:solidFill>
              </a:rPr>
              <a:t>38(1): 47-63.</a:t>
            </a:r>
          </a:p>
          <a:p>
            <a:pPr marL="0" indent="0">
              <a:buFontTx/>
              <a:buNone/>
            </a:pPr>
            <a:endParaRPr lang="en-US" sz="1600" dirty="0" smtClean="0"/>
          </a:p>
          <a:p>
            <a:pPr marL="0" indent="0">
              <a:buFontTx/>
              <a:buNone/>
            </a:pPr>
            <a:r>
              <a:rPr lang="en-US" sz="1600" dirty="0" smtClean="0"/>
              <a:t>Zhu</a:t>
            </a:r>
            <a:r>
              <a:rPr lang="en-US" sz="1600" dirty="0"/>
              <a:t>, Bin and Hsinchun Chen.  2005.  Using 3D interfaces to facilitate the spatial knowledge retrieval: a geo-referenced knowledge </a:t>
            </a:r>
            <a:r>
              <a:rPr lang="en-US" sz="1600" dirty="0" smtClean="0"/>
              <a:t>repository </a:t>
            </a:r>
            <a:r>
              <a:rPr lang="en-US" sz="1600" dirty="0"/>
              <a:t>system.  </a:t>
            </a:r>
            <a:r>
              <a:rPr lang="en-US" sz="1600" i="1" dirty="0" smtClean="0"/>
              <a:t>DSS</a:t>
            </a:r>
            <a:r>
              <a:rPr lang="en-US" sz="1600" dirty="0" smtClean="0"/>
              <a:t> 40(2):167-182</a:t>
            </a:r>
            <a:r>
              <a:rPr lang="en-US" sz="1600" dirty="0"/>
              <a:t>.</a:t>
            </a:r>
          </a:p>
          <a:p>
            <a:pPr marL="0" indent="0">
              <a:buFontTx/>
              <a:buNone/>
            </a:pPr>
            <a:endParaRPr lang="en-US" sz="1600" dirty="0" smtClean="0"/>
          </a:p>
          <a:p>
            <a:pPr marL="0" indent="0">
              <a:buFontTx/>
              <a:buNone/>
            </a:pPr>
            <a:r>
              <a:rPr lang="en-US" sz="1600" dirty="0" smtClean="0"/>
              <a:t>Johnson, Michael P. 2006. Spatial decision support for assisted housing mobility counseling. </a:t>
            </a:r>
            <a:r>
              <a:rPr lang="en-US" sz="1600" i="1" dirty="0" smtClean="0"/>
              <a:t>DSS</a:t>
            </a:r>
            <a:r>
              <a:rPr lang="en-US" sz="1600" dirty="0" smtClean="0"/>
              <a:t> 41(1): 296-312.</a:t>
            </a:r>
          </a:p>
          <a:p>
            <a:pPr marL="0" indent="0">
              <a:buFontTx/>
              <a:buNone/>
            </a:pPr>
            <a:r>
              <a:rPr lang="en-US" sz="1600" dirty="0" smtClean="0"/>
              <a:t> </a:t>
            </a:r>
          </a:p>
          <a:p>
            <a:pPr marL="0" indent="0">
              <a:buFontTx/>
              <a:buNone/>
            </a:pPr>
            <a:r>
              <a:rPr lang="en-US" sz="1600" dirty="0" smtClean="0"/>
              <a:t>Scheibe, Kevin P., Laurence W. Carstensen, Terry, R. Rakes, and Loren P. Rees. 2006. Going the last mile: A spatial decision support system for wireless broadband communications. </a:t>
            </a:r>
            <a:r>
              <a:rPr lang="en-US" sz="1600" i="1" dirty="0" smtClean="0"/>
              <a:t>DSS</a:t>
            </a:r>
            <a:r>
              <a:rPr lang="en-US" sz="1600" dirty="0" smtClean="0"/>
              <a:t> 42(2): 557-570.</a:t>
            </a:r>
          </a:p>
          <a:p>
            <a:pPr marL="0" indent="0">
              <a:buFontTx/>
              <a:buNone/>
            </a:pPr>
            <a:endParaRPr lang="en-US" sz="1600" dirty="0"/>
          </a:p>
          <a:p>
            <a:pPr marL="0" indent="0">
              <a:buFontTx/>
              <a:buNone/>
            </a:pPr>
            <a:r>
              <a:rPr lang="en-US" sz="1600" dirty="0" smtClean="0"/>
              <a:t>Huang, Bo, Nan Liu, and Magesh Chandramouli. 2006 A GIS supported Ant algorithm for linear feature covering problem with distance constraints. </a:t>
            </a:r>
            <a:r>
              <a:rPr lang="en-US" sz="1600" i="1" dirty="0" smtClean="0"/>
              <a:t>DSS</a:t>
            </a:r>
            <a:r>
              <a:rPr lang="en-US" sz="1600" dirty="0" smtClean="0"/>
              <a:t> 42(2): 1063-1075.</a:t>
            </a:r>
          </a:p>
          <a:p>
            <a:pPr marL="0" indent="0">
              <a:buFontTx/>
              <a:buNone/>
            </a:pPr>
            <a:endParaRPr lang="en-US" sz="1600" dirty="0" smtClean="0"/>
          </a:p>
          <a:p>
            <a:pPr marL="0" indent="0">
              <a:buFontTx/>
              <a:buNone/>
            </a:pPr>
            <a:r>
              <a:rPr lang="en-US" sz="1600" dirty="0" smtClean="0">
                <a:solidFill>
                  <a:srgbClr val="0070C0"/>
                </a:solidFill>
              </a:rPr>
              <a:t>Jarupathirun</a:t>
            </a:r>
            <a:r>
              <a:rPr lang="en-US" sz="1600" dirty="0">
                <a:solidFill>
                  <a:srgbClr val="0070C0"/>
                </a:solidFill>
              </a:rPr>
              <a:t>, Suprasith </a:t>
            </a:r>
            <a:r>
              <a:rPr lang="en-US" sz="1600" dirty="0" smtClean="0">
                <a:solidFill>
                  <a:srgbClr val="0070C0"/>
                </a:solidFill>
              </a:rPr>
              <a:t>and </a:t>
            </a:r>
            <a:r>
              <a:rPr lang="en-US" sz="1600" dirty="0">
                <a:solidFill>
                  <a:srgbClr val="0070C0"/>
                </a:solidFill>
              </a:rPr>
              <a:t>Fatemeh Zahedi.  2007.  Exploring the influence of perceptual factors in the success of web-based spatial </a:t>
            </a:r>
            <a:r>
              <a:rPr lang="en-US" sz="1600" dirty="0" smtClean="0">
                <a:solidFill>
                  <a:srgbClr val="0070C0"/>
                </a:solidFill>
              </a:rPr>
              <a:t>DSS.  </a:t>
            </a:r>
            <a:r>
              <a:rPr lang="en-US" sz="1600" i="1" dirty="0" smtClean="0">
                <a:solidFill>
                  <a:srgbClr val="0070C0"/>
                </a:solidFill>
              </a:rPr>
              <a:t>DSS </a:t>
            </a:r>
            <a:r>
              <a:rPr lang="en-US" sz="1600" dirty="0">
                <a:solidFill>
                  <a:srgbClr val="0070C0"/>
                </a:solidFill>
              </a:rPr>
              <a:t>43:933-951.</a:t>
            </a:r>
          </a:p>
          <a:p>
            <a:pPr marL="0" indent="0">
              <a:buFontTx/>
              <a:buNone/>
            </a:pPr>
            <a:r>
              <a:rPr lang="en-US" sz="1600" dirty="0"/>
              <a:t> </a:t>
            </a:r>
          </a:p>
          <a:p>
            <a:pPr marL="0" indent="0">
              <a:buFontTx/>
              <a:buNone/>
            </a:pPr>
            <a:r>
              <a:rPr lang="en-US" sz="1600" dirty="0" smtClean="0"/>
              <a:t>Ray, Julian J.  2007.  A web-based spatial decision support system optimizes routes for oversize/overweight vehicles in Delaware.  </a:t>
            </a:r>
            <a:r>
              <a:rPr lang="en-US" sz="1600" i="1" dirty="0" smtClean="0"/>
              <a:t>DSS </a:t>
            </a:r>
            <a:r>
              <a:rPr lang="en-US" sz="1600" dirty="0" smtClean="0"/>
              <a:t>43(4):1171-1185.</a:t>
            </a:r>
          </a:p>
          <a:p>
            <a:pPr marL="0" indent="0">
              <a:buFontTx/>
              <a:buNone/>
            </a:pPr>
            <a:endParaRPr lang="en-US" sz="1600" dirty="0"/>
          </a:p>
          <a:p>
            <a:pPr marL="0" indent="0">
              <a:buFontTx/>
              <a:buNone/>
            </a:pPr>
            <a:r>
              <a:rPr lang="en-US" sz="1600" dirty="0" smtClean="0"/>
              <a:t>Santos, Luis, Joao Coutinho-Rodrigues, and Carlos Henggeler Antunes. 2011. A web spatial decision support system for vehicle routing using Google Maps. </a:t>
            </a:r>
            <a:r>
              <a:rPr lang="en-US" sz="1600" i="1" dirty="0" smtClean="0"/>
              <a:t>DSS</a:t>
            </a:r>
            <a:r>
              <a:rPr lang="en-US" sz="1600" dirty="0" smtClean="0"/>
              <a:t> 51(1): 1-9.</a:t>
            </a:r>
          </a:p>
          <a:p>
            <a:pPr marL="0" indent="0">
              <a:buFontTx/>
              <a:buNone/>
            </a:pPr>
            <a:endParaRPr lang="en-US" sz="1600" dirty="0" smtClean="0"/>
          </a:p>
          <a:p>
            <a:pPr marL="0" indent="0">
              <a:buFontTx/>
              <a:buNone/>
            </a:pPr>
            <a:r>
              <a:rPr lang="en-US" sz="1600" dirty="0" smtClean="0"/>
              <a:t>Coutinho-Rodrigues, Joao, Ana Simao, </a:t>
            </a:r>
            <a:r>
              <a:rPr lang="en-US" sz="1600" dirty="0"/>
              <a:t>and Carlos Henggeler </a:t>
            </a:r>
            <a:r>
              <a:rPr lang="en-US" sz="1600" dirty="0" smtClean="0"/>
              <a:t>Antunes. 2011. A GIS-based multicriteria spatial decision support system for planning urban infrastructures. </a:t>
            </a:r>
            <a:r>
              <a:rPr lang="en-US" sz="1600" i="1" dirty="0" smtClean="0"/>
              <a:t>DSS</a:t>
            </a:r>
            <a:r>
              <a:rPr lang="en-US" sz="1600" dirty="0" smtClean="0"/>
              <a:t> 51(3): 720-726.</a:t>
            </a:r>
          </a:p>
          <a:p>
            <a:pPr marL="0" indent="0">
              <a:buFontTx/>
              <a:buNone/>
            </a:pPr>
            <a:endParaRPr lang="en-US" sz="1600" dirty="0"/>
          </a:p>
          <a:p>
            <a:pPr marL="0" indent="0">
              <a:buFontTx/>
              <a:buNone/>
            </a:pPr>
            <a:r>
              <a:rPr lang="en-US" sz="1600" dirty="0" smtClean="0"/>
              <a:t>Kisilevich, Slava, Daniel Keim, and Lior Rokach. 2013. A GIS-based decision support system for hotel room rate estimation and temporal price prediction: The hotel brokers’ context. DSS 54(2): 1119-1133.</a:t>
            </a:r>
          </a:p>
        </p:txBody>
      </p:sp>
      <p:sp>
        <p:nvSpPr>
          <p:cNvPr id="2" name="Slide Number Placeholder 1"/>
          <p:cNvSpPr>
            <a:spLocks noGrp="1"/>
          </p:cNvSpPr>
          <p:nvPr>
            <p:ph type="sldNum" sz="quarter" idx="12"/>
          </p:nvPr>
        </p:nvSpPr>
        <p:spPr/>
        <p:txBody>
          <a:bodyPr/>
          <a:lstStyle/>
          <a:p>
            <a:fld id="{B9B3BD1E-27F5-4EE6-AD8F-83A950A1CE28}" type="slidenum">
              <a:rPr lang="en-US" smtClean="0"/>
              <a:pPr/>
              <a:t>10</a:t>
            </a:fld>
            <a:endParaRPr lang="en-US" dirty="0"/>
          </a:p>
        </p:txBody>
      </p:sp>
    </p:spTree>
    <p:extLst>
      <p:ext uri="{BB962C8B-B14F-4D97-AF65-F5344CB8AC3E}">
        <p14:creationId xmlns:p14="http://schemas.microsoft.com/office/powerpoint/2010/main" val="2897840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500" dirty="0"/>
              <a:t>GIS Articles (cont.)</a:t>
            </a:r>
          </a:p>
        </p:txBody>
      </p:sp>
      <p:sp>
        <p:nvSpPr>
          <p:cNvPr id="3" name="Content Placeholder 2"/>
          <p:cNvSpPr>
            <a:spLocks noGrp="1"/>
          </p:cNvSpPr>
          <p:nvPr>
            <p:ph idx="1"/>
          </p:nvPr>
        </p:nvSpPr>
        <p:spPr/>
        <p:txBody>
          <a:bodyPr>
            <a:normAutofit fontScale="40000" lnSpcReduction="20000"/>
          </a:bodyPr>
          <a:lstStyle/>
          <a:p>
            <a:pPr marL="0" indent="0">
              <a:buFontTx/>
              <a:buNone/>
            </a:pPr>
            <a:r>
              <a:rPr lang="en-US" i="1" dirty="0">
                <a:solidFill>
                  <a:schemeClr val="accent1"/>
                </a:solidFill>
              </a:rPr>
              <a:t>Communications of the </a:t>
            </a:r>
            <a:r>
              <a:rPr lang="en-US" i="1" dirty="0" smtClean="0">
                <a:solidFill>
                  <a:schemeClr val="accent1"/>
                </a:solidFill>
              </a:rPr>
              <a:t>ACM*</a:t>
            </a:r>
            <a:endParaRPr lang="en-US" dirty="0">
              <a:solidFill>
                <a:schemeClr val="accent1"/>
              </a:solidFill>
            </a:endParaRPr>
          </a:p>
          <a:p>
            <a:pPr marL="0" indent="0">
              <a:buFontTx/>
              <a:buNone/>
            </a:pPr>
            <a:r>
              <a:rPr lang="en-US" dirty="0"/>
              <a:t>Borriello, Gaetano, Matthew Chalmers, Anthony LaMarca, and Paddy Nixon.  2005.  Delivering real-world ubiquitous location systems.  </a:t>
            </a:r>
            <a:r>
              <a:rPr lang="en-US" i="1" dirty="0"/>
              <a:t>CACM</a:t>
            </a:r>
            <a:r>
              <a:rPr lang="en-US" dirty="0"/>
              <a:t> 48(3</a:t>
            </a:r>
            <a:r>
              <a:rPr lang="en-US" dirty="0" smtClean="0"/>
              <a:t>):36-41.</a:t>
            </a:r>
            <a:endParaRPr lang="en-US" dirty="0"/>
          </a:p>
          <a:p>
            <a:pPr marL="0" indent="0">
              <a:buFontTx/>
              <a:buNone/>
            </a:pPr>
            <a:r>
              <a:rPr lang="en-US" dirty="0"/>
              <a:t> </a:t>
            </a:r>
          </a:p>
          <a:p>
            <a:pPr marL="0" indent="0">
              <a:buFontTx/>
              <a:buNone/>
            </a:pPr>
            <a:r>
              <a:rPr lang="en-US" dirty="0"/>
              <a:t>Junglas, Iris A. and Richard T. Watson.  2008.   Location-based services: Evaluating user perceptions of location-tracking and location-awareness services.  </a:t>
            </a:r>
            <a:r>
              <a:rPr lang="en-US" i="1" dirty="0"/>
              <a:t>CACM</a:t>
            </a:r>
            <a:r>
              <a:rPr lang="en-US" dirty="0"/>
              <a:t> 51(3):65-69.</a:t>
            </a:r>
          </a:p>
          <a:p>
            <a:pPr marL="0" indent="0">
              <a:buFontTx/>
              <a:buNone/>
            </a:pPr>
            <a:r>
              <a:rPr lang="en-US" dirty="0"/>
              <a:t> </a:t>
            </a:r>
          </a:p>
          <a:p>
            <a:pPr marL="0" indent="0">
              <a:buFontTx/>
              <a:buNone/>
            </a:pPr>
            <a:r>
              <a:rPr lang="en-US" dirty="0"/>
              <a:t>Cummings, J. 2011.  Geography is alive and well in virtual teams.  </a:t>
            </a:r>
            <a:r>
              <a:rPr lang="en-US" i="1" dirty="0"/>
              <a:t>CACM</a:t>
            </a:r>
            <a:r>
              <a:rPr lang="en-US" dirty="0"/>
              <a:t> 54(8):24-26.</a:t>
            </a:r>
          </a:p>
          <a:p>
            <a:pPr marL="0" indent="0">
              <a:buFontTx/>
              <a:buNone/>
            </a:pPr>
            <a:r>
              <a:rPr lang="en-US" dirty="0"/>
              <a:t> </a:t>
            </a:r>
          </a:p>
          <a:p>
            <a:pPr marL="0" indent="0">
              <a:buFontTx/>
              <a:buNone/>
            </a:pPr>
            <a:r>
              <a:rPr lang="en-US" dirty="0"/>
              <a:t>Wicker, Stephen. 2012.  The loss of location privacy in the cellular age.  </a:t>
            </a:r>
            <a:r>
              <a:rPr lang="en-US" i="1" dirty="0"/>
              <a:t>CACM</a:t>
            </a:r>
            <a:r>
              <a:rPr lang="en-US" dirty="0"/>
              <a:t> </a:t>
            </a:r>
            <a:r>
              <a:rPr lang="en-US" dirty="0" smtClean="0"/>
              <a:t>55(8):60-68.</a:t>
            </a:r>
            <a:endParaRPr lang="en-US" dirty="0"/>
          </a:p>
          <a:p>
            <a:pPr marL="0" indent="0">
              <a:buFontTx/>
              <a:buNone/>
            </a:pPr>
            <a:endParaRPr lang="en-US" dirty="0">
              <a:solidFill>
                <a:schemeClr val="accent1"/>
              </a:solidFill>
            </a:endParaRPr>
          </a:p>
          <a:p>
            <a:pPr marL="0" indent="0">
              <a:buFontTx/>
              <a:buNone/>
            </a:pPr>
            <a:r>
              <a:rPr lang="en-US" i="1" dirty="0">
                <a:solidFill>
                  <a:schemeClr val="accent1"/>
                </a:solidFill>
              </a:rPr>
              <a:t>The Information </a:t>
            </a:r>
            <a:r>
              <a:rPr lang="en-US" i="1" dirty="0" smtClean="0">
                <a:solidFill>
                  <a:schemeClr val="accent1"/>
                </a:solidFill>
              </a:rPr>
              <a:t>Society**</a:t>
            </a:r>
            <a:endParaRPr lang="en-US" i="1" dirty="0">
              <a:solidFill>
                <a:schemeClr val="accent1"/>
              </a:solidFill>
            </a:endParaRPr>
          </a:p>
          <a:p>
            <a:pPr marL="0" indent="0">
              <a:buFontTx/>
              <a:buNone/>
            </a:pPr>
            <a:r>
              <a:rPr lang="en-US" dirty="0"/>
              <a:t>Engler, Nathan J. and G. Brent Hall.  2007.  The Internet, spatial data globalization, and data use: the case of Tibet.  </a:t>
            </a:r>
            <a:r>
              <a:rPr lang="en-US" i="1" dirty="0"/>
              <a:t>The Information Society </a:t>
            </a:r>
            <a:r>
              <a:rPr lang="en-US" dirty="0"/>
              <a:t>23:345-359.</a:t>
            </a:r>
          </a:p>
          <a:p>
            <a:pPr marL="0" indent="0">
              <a:buFontTx/>
              <a:buNone/>
            </a:pPr>
            <a:endParaRPr lang="en-US" dirty="0"/>
          </a:p>
          <a:p>
            <a:pPr marL="0" lvl="0" indent="0">
              <a:buNone/>
            </a:pPr>
            <a:r>
              <a:rPr lang="en-US" dirty="0"/>
              <a:t>Pick, James B., Tetsushi Nishida, and Xi Zhang. </a:t>
            </a:r>
            <a:r>
              <a:rPr lang="en-US" dirty="0" smtClean="0"/>
              <a:t>2013.  </a:t>
            </a:r>
            <a:r>
              <a:rPr lang="en-US" dirty="0"/>
              <a:t>Determinants of China’s Technology Availability and Utilization 2006-2009: A Spatial Analysis.  </a:t>
            </a:r>
            <a:r>
              <a:rPr lang="en-US" i="1" dirty="0"/>
              <a:t>The Information </a:t>
            </a:r>
            <a:r>
              <a:rPr lang="en-US" i="1" dirty="0" smtClean="0"/>
              <a:t>Society</a:t>
            </a:r>
            <a:r>
              <a:rPr lang="en-US" dirty="0"/>
              <a:t> 29(1):26-48.</a:t>
            </a:r>
          </a:p>
          <a:p>
            <a:pPr marL="0" indent="0">
              <a:buFontTx/>
              <a:buNone/>
            </a:pPr>
            <a:endParaRPr lang="en-US" dirty="0" smtClean="0"/>
          </a:p>
          <a:p>
            <a:pPr marL="0" indent="0">
              <a:buFontTx/>
              <a:buNone/>
            </a:pPr>
            <a:endParaRPr lang="en-US" dirty="0"/>
          </a:p>
          <a:p>
            <a:pPr marL="0" indent="0">
              <a:buFontTx/>
              <a:buNone/>
            </a:pPr>
            <a:r>
              <a:rPr lang="en-US" dirty="0" smtClean="0"/>
              <a:t>* For the 8 year period of 2005-2012</a:t>
            </a:r>
          </a:p>
          <a:p>
            <a:pPr marL="0" indent="0">
              <a:buFontTx/>
              <a:buNone/>
            </a:pPr>
            <a:r>
              <a:rPr lang="en-US" dirty="0" smtClean="0"/>
              <a:t>** For the 6.5 year period of 2007 - mid-2013</a:t>
            </a:r>
            <a:endParaRPr lang="en-US" dirty="0"/>
          </a:p>
          <a:p>
            <a:endParaRPr lang="en-US" dirty="0"/>
          </a:p>
        </p:txBody>
      </p:sp>
      <p:sp>
        <p:nvSpPr>
          <p:cNvPr id="4" name="Slide Number Placeholder 3"/>
          <p:cNvSpPr>
            <a:spLocks noGrp="1"/>
          </p:cNvSpPr>
          <p:nvPr>
            <p:ph type="sldNum" sz="quarter" idx="12"/>
          </p:nvPr>
        </p:nvSpPr>
        <p:spPr/>
        <p:txBody>
          <a:bodyPr/>
          <a:lstStyle/>
          <a:p>
            <a:fld id="{B9B3BD1E-27F5-4EE6-AD8F-83A950A1CE28}" type="slidenum">
              <a:rPr lang="en-US" smtClean="0"/>
              <a:pPr/>
              <a:t>11</a:t>
            </a:fld>
            <a:endParaRPr lang="en-US" dirty="0"/>
          </a:p>
        </p:txBody>
      </p:sp>
    </p:spTree>
    <p:extLst>
      <p:ext uri="{BB962C8B-B14F-4D97-AF65-F5344CB8AC3E}">
        <p14:creationId xmlns:p14="http://schemas.microsoft.com/office/powerpoint/2010/main" val="2311530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a:t>
            </a:r>
            <a:r>
              <a:rPr lang="en-US" dirty="0" smtClean="0"/>
              <a:t>So Far of </a:t>
            </a:r>
            <a:r>
              <a:rPr lang="en-US" dirty="0" smtClean="0"/>
              <a:t>GIS </a:t>
            </a:r>
            <a:r>
              <a:rPr lang="en-US" dirty="0" smtClean="0"/>
              <a:t>Articles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Benefits of GIS, e.g., GIS for decision support</a:t>
            </a:r>
          </a:p>
          <a:p>
            <a:r>
              <a:rPr lang="en-US" dirty="0" smtClean="0"/>
              <a:t>GIS deployment, e.g., factors influencing successful deployment of GIS</a:t>
            </a:r>
          </a:p>
          <a:p>
            <a:r>
              <a:rPr lang="en-US" dirty="0" smtClean="0"/>
              <a:t>Techniques or systems used with GIS, e.g., augmented reality</a:t>
            </a:r>
          </a:p>
          <a:p>
            <a:r>
              <a:rPr lang="en-US" dirty="0" smtClean="0"/>
              <a:t>Development of prototype spatial DSS, e.g., SDSS for vehicle routing</a:t>
            </a:r>
          </a:p>
          <a:p>
            <a:pPr lvl="1"/>
            <a:endParaRPr lang="en-US" dirty="0" smtClean="0"/>
          </a:p>
          <a:p>
            <a:pPr lvl="1">
              <a:buFont typeface="Wingdings" panose="05000000000000000000" pitchFamily="2" charset="2"/>
              <a:buChar char="Ø"/>
            </a:pPr>
            <a:r>
              <a:rPr lang="en-US" dirty="0" smtClean="0"/>
              <a:t>Most of DSS papers focused on techniques used with GIS and developing prototype SDSS. Exceptions are Meeks and </a:t>
            </a:r>
            <a:r>
              <a:rPr lang="en-US" dirty="0" err="1" smtClean="0"/>
              <a:t>Dasgupta</a:t>
            </a:r>
            <a:r>
              <a:rPr lang="en-US" dirty="0" smtClean="0"/>
              <a:t> (2004) and </a:t>
            </a:r>
            <a:r>
              <a:rPr lang="en-US" dirty="0" err="1" smtClean="0"/>
              <a:t>Jarupathirum</a:t>
            </a:r>
            <a:r>
              <a:rPr lang="en-US" dirty="0" smtClean="0"/>
              <a:t> and </a:t>
            </a:r>
            <a:r>
              <a:rPr lang="en-US" dirty="0" err="1" smtClean="0"/>
              <a:t>Zahedi</a:t>
            </a:r>
            <a:r>
              <a:rPr lang="en-US" dirty="0" smtClean="0"/>
              <a:t> (2007)</a:t>
            </a:r>
          </a:p>
          <a:p>
            <a:pPr lvl="1">
              <a:buFont typeface="Wingdings" panose="05000000000000000000" pitchFamily="2" charset="2"/>
              <a:buChar char="Ø"/>
            </a:pPr>
            <a:r>
              <a:rPr lang="en-US" dirty="0" smtClean="0"/>
              <a:t>No research on managerial aspects of GIS</a:t>
            </a:r>
            <a:endParaRPr lang="en-US" dirty="0"/>
          </a:p>
        </p:txBody>
      </p:sp>
      <p:sp>
        <p:nvSpPr>
          <p:cNvPr id="4" name="Slide Number Placeholder 3"/>
          <p:cNvSpPr>
            <a:spLocks noGrp="1"/>
          </p:cNvSpPr>
          <p:nvPr>
            <p:ph type="sldNum" sz="quarter" idx="12"/>
          </p:nvPr>
        </p:nvSpPr>
        <p:spPr/>
        <p:txBody>
          <a:bodyPr/>
          <a:lstStyle/>
          <a:p>
            <a:fld id="{B9B3BD1E-27F5-4EE6-AD8F-83A950A1CE28}" type="slidenum">
              <a:rPr lang="en-US" smtClean="0"/>
              <a:pPr/>
              <a:t>12</a:t>
            </a:fld>
            <a:endParaRPr lang="en-US" dirty="0"/>
          </a:p>
        </p:txBody>
      </p:sp>
    </p:spTree>
    <p:extLst>
      <p:ext uri="{BB962C8B-B14F-4D97-AF65-F5344CB8AC3E}">
        <p14:creationId xmlns:p14="http://schemas.microsoft.com/office/powerpoint/2010/main" val="3766068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839200" cy="5410200"/>
          </a:xfrm>
        </p:spPr>
        <p:txBody>
          <a:bodyPr>
            <a:normAutofit/>
          </a:bodyPr>
          <a:lstStyle/>
          <a:p>
            <a:pPr marL="0" indent="0">
              <a:buFontTx/>
              <a:buNone/>
            </a:pPr>
            <a:r>
              <a:rPr lang="en-US" sz="2000" i="1" dirty="0" smtClean="0">
                <a:solidFill>
                  <a:srgbClr val="92D050"/>
                </a:solidFill>
              </a:rPr>
              <a:t>(Mennecke </a:t>
            </a:r>
            <a:r>
              <a:rPr lang="en-US" sz="2000" i="1" dirty="0">
                <a:solidFill>
                  <a:srgbClr val="92D050"/>
                </a:solidFill>
              </a:rPr>
              <a:t>et al.) MISQ, </a:t>
            </a:r>
            <a:r>
              <a:rPr lang="en-US" sz="2000" i="1" dirty="0" smtClean="0">
                <a:solidFill>
                  <a:srgbClr val="92D050"/>
                </a:solidFill>
              </a:rPr>
              <a:t>2000</a:t>
            </a:r>
            <a:endParaRPr lang="en-US" sz="2000" i="1" dirty="0">
              <a:solidFill>
                <a:srgbClr val="92D050"/>
              </a:solidFill>
            </a:endParaRPr>
          </a:p>
          <a:p>
            <a:pPr marL="0" indent="0">
              <a:buNone/>
            </a:pPr>
            <a:r>
              <a:rPr lang="en-US" sz="1800" i="1" dirty="0">
                <a:solidFill>
                  <a:srgbClr val="3C8C93"/>
                </a:solidFill>
              </a:rPr>
              <a:t>Approach</a:t>
            </a:r>
            <a:r>
              <a:rPr lang="en-US" sz="1800" dirty="0">
                <a:solidFill>
                  <a:srgbClr val="3C8C93"/>
                </a:solidFill>
              </a:rPr>
              <a:t>:</a:t>
            </a:r>
            <a:r>
              <a:rPr lang="en-US" sz="1800" dirty="0"/>
              <a:t> experiment–subjects were given mapping problems to solve under the dozen possible conditions.</a:t>
            </a:r>
          </a:p>
          <a:p>
            <a:pPr marL="0" indent="0">
              <a:buFontTx/>
              <a:buNone/>
            </a:pPr>
            <a:r>
              <a:rPr lang="en-US" sz="1800" i="1" dirty="0" smtClean="0">
                <a:solidFill>
                  <a:srgbClr val="3C8C93"/>
                </a:solidFill>
              </a:rPr>
              <a:t>Subjects:</a:t>
            </a:r>
            <a:r>
              <a:rPr lang="en-US" sz="1800" dirty="0" smtClean="0"/>
              <a:t> </a:t>
            </a:r>
            <a:r>
              <a:rPr lang="en-US" sz="1800" dirty="0"/>
              <a:t>students and mapping professionals</a:t>
            </a:r>
          </a:p>
          <a:p>
            <a:pPr marL="0" indent="0">
              <a:buFontTx/>
              <a:buNone/>
            </a:pPr>
            <a:r>
              <a:rPr lang="en-US" sz="1800" i="1" dirty="0">
                <a:solidFill>
                  <a:srgbClr val="3C8C93"/>
                </a:solidFill>
              </a:rPr>
              <a:t>Research </a:t>
            </a:r>
            <a:r>
              <a:rPr lang="en-US" sz="1800" i="1" dirty="0" smtClean="0">
                <a:solidFill>
                  <a:srgbClr val="3C8C93"/>
                </a:solidFill>
              </a:rPr>
              <a:t>question:</a:t>
            </a:r>
            <a:r>
              <a:rPr lang="en-US" sz="1800" dirty="0" smtClean="0"/>
              <a:t>  </a:t>
            </a:r>
            <a:r>
              <a:rPr lang="en-US" sz="1800" dirty="0"/>
              <a:t>How is map decision-making depend on </a:t>
            </a:r>
            <a:r>
              <a:rPr lang="en-US" sz="1800" dirty="0" smtClean="0"/>
              <a:t>technology (manual </a:t>
            </a:r>
            <a:r>
              <a:rPr lang="en-US" sz="1800" dirty="0"/>
              <a:t>mapping vs. </a:t>
            </a:r>
            <a:r>
              <a:rPr lang="en-US" sz="1800" dirty="0" smtClean="0"/>
              <a:t>GIS), subject characteristics (student </a:t>
            </a:r>
            <a:r>
              <a:rPr lang="en-US" sz="1800" dirty="0"/>
              <a:t>vs. </a:t>
            </a:r>
            <a:r>
              <a:rPr lang="en-US" sz="1800" dirty="0" smtClean="0"/>
              <a:t>professional), </a:t>
            </a:r>
            <a:r>
              <a:rPr lang="en-US" sz="1800" dirty="0"/>
              <a:t>and 3 levels of task </a:t>
            </a:r>
            <a:r>
              <a:rPr lang="en-US" sz="1800" dirty="0" smtClean="0"/>
              <a:t>complexity?</a:t>
            </a:r>
          </a:p>
          <a:p>
            <a:pPr marL="0" indent="0">
              <a:buFontTx/>
              <a:buNone/>
            </a:pPr>
            <a:r>
              <a:rPr lang="en-US" sz="1800" i="1" dirty="0" smtClean="0">
                <a:solidFill>
                  <a:srgbClr val="3C8C93"/>
                </a:solidFill>
              </a:rPr>
              <a:t>Theory:</a:t>
            </a:r>
            <a:r>
              <a:rPr lang="en-US" sz="1800" dirty="0" smtClean="0"/>
              <a:t> </a:t>
            </a:r>
            <a:r>
              <a:rPr lang="en-US" sz="1800" dirty="0"/>
              <a:t>cognitive fit </a:t>
            </a:r>
            <a:r>
              <a:rPr lang="en-US" sz="1800" dirty="0" smtClean="0"/>
              <a:t>theory and prior </a:t>
            </a:r>
            <a:r>
              <a:rPr lang="en-US" sz="1800" dirty="0"/>
              <a:t>research on map reading and </a:t>
            </a:r>
            <a:r>
              <a:rPr lang="en-US" sz="1800" dirty="0" smtClean="0"/>
              <a:t>interpretation</a:t>
            </a:r>
            <a:endParaRPr lang="en-US" sz="1800" dirty="0"/>
          </a:p>
          <a:p>
            <a:pPr marL="0" indent="0">
              <a:buFontTx/>
              <a:buNone/>
            </a:pPr>
            <a:r>
              <a:rPr lang="en-US" sz="1800" i="1" dirty="0" smtClean="0">
                <a:solidFill>
                  <a:srgbClr val="3C8C93"/>
                </a:solidFill>
              </a:rPr>
              <a:t>Method:</a:t>
            </a:r>
            <a:r>
              <a:rPr lang="en-US" sz="1800" dirty="0" smtClean="0"/>
              <a:t> </a:t>
            </a:r>
            <a:r>
              <a:rPr lang="en-US" sz="1800" dirty="0"/>
              <a:t>Analysis of variance technique </a:t>
            </a:r>
          </a:p>
          <a:p>
            <a:pPr marL="0" indent="0">
              <a:buFontTx/>
              <a:buNone/>
            </a:pPr>
            <a:r>
              <a:rPr lang="en-US" sz="1800" i="1" dirty="0" smtClean="0">
                <a:solidFill>
                  <a:srgbClr val="3C8C93"/>
                </a:solidFill>
              </a:rPr>
              <a:t>Findings:</a:t>
            </a:r>
            <a:r>
              <a:rPr lang="en-US" sz="1800" dirty="0" smtClean="0"/>
              <a:t> </a:t>
            </a:r>
            <a:endParaRPr lang="en-US" sz="1800" dirty="0"/>
          </a:p>
          <a:p>
            <a:pPr marL="685800" lvl="1"/>
            <a:r>
              <a:rPr lang="en-US" sz="1600" dirty="0"/>
              <a:t>SDSS (a type of GIS) increased the efficiency of users complex problem solving.</a:t>
            </a:r>
          </a:p>
          <a:p>
            <a:pPr marL="685800" lvl="1"/>
            <a:r>
              <a:rPr lang="en-US" sz="1600" dirty="0"/>
              <a:t>professionals were less efficient than students but had greater accuracy. </a:t>
            </a:r>
          </a:p>
          <a:p>
            <a:pPr marL="685800" lvl="1"/>
            <a:r>
              <a:rPr lang="en-US" sz="1600" dirty="0"/>
              <a:t>Professionals who used GIS were no more accurate than professionals using manual mapping.  </a:t>
            </a:r>
          </a:p>
          <a:p>
            <a:pPr marL="685800" lvl="1"/>
            <a:r>
              <a:rPr lang="en-US" sz="1600" dirty="0"/>
              <a:t>Need for cognition, i.e. a subject’s willingness to undertake problem solving, resulted in slightly significant gains in accuracy. </a:t>
            </a:r>
          </a:p>
          <a:p>
            <a:pPr marL="0" indent="0">
              <a:buFontTx/>
              <a:buNone/>
            </a:pPr>
            <a:r>
              <a:rPr lang="en-US" sz="1800" i="1" dirty="0" smtClean="0">
                <a:solidFill>
                  <a:srgbClr val="3C8C93"/>
                </a:solidFill>
              </a:rPr>
              <a:t>Importance:</a:t>
            </a:r>
            <a:r>
              <a:rPr lang="en-US" sz="1800" dirty="0" smtClean="0"/>
              <a:t>  </a:t>
            </a:r>
            <a:r>
              <a:rPr lang="en-US" sz="1800" dirty="0"/>
              <a:t>One of the few IS spatial studies to </a:t>
            </a:r>
            <a:r>
              <a:rPr lang="en-US" sz="1800" dirty="0">
                <a:solidFill>
                  <a:srgbClr val="FF0000"/>
                </a:solidFill>
              </a:rPr>
              <a:t>thoroughly</a:t>
            </a:r>
            <a:r>
              <a:rPr lang="en-US" sz="1800" dirty="0"/>
              <a:t> study spatial cognition and behavior.  </a:t>
            </a:r>
          </a:p>
          <a:p>
            <a:endParaRPr lang="en-US" dirty="0"/>
          </a:p>
        </p:txBody>
      </p:sp>
      <p:sp>
        <p:nvSpPr>
          <p:cNvPr id="4" name="Title 1"/>
          <p:cNvSpPr>
            <a:spLocks noGrp="1"/>
          </p:cNvSpPr>
          <p:nvPr>
            <p:ph type="title"/>
          </p:nvPr>
        </p:nvSpPr>
        <p:spPr>
          <a:xfrm>
            <a:off x="457200" y="152400"/>
            <a:ext cx="8229600" cy="762000"/>
          </a:xfrm>
          <a:solidFill>
            <a:schemeClr val="accent1"/>
          </a:solidFill>
        </p:spPr>
        <p:txBody>
          <a:bodyPr>
            <a:normAutofit/>
          </a:bodyPr>
          <a:lstStyle/>
          <a:p>
            <a:r>
              <a:rPr lang="en-US" sz="3000" dirty="0" smtClean="0"/>
              <a:t>Examples of research from leading journals (cont.)</a:t>
            </a:r>
          </a:p>
        </p:txBody>
      </p:sp>
      <p:sp>
        <p:nvSpPr>
          <p:cNvPr id="2" name="Slide Number Placeholder 1"/>
          <p:cNvSpPr>
            <a:spLocks noGrp="1"/>
          </p:cNvSpPr>
          <p:nvPr>
            <p:ph type="sldNum" sz="quarter" idx="12"/>
          </p:nvPr>
        </p:nvSpPr>
        <p:spPr/>
        <p:txBody>
          <a:bodyPr/>
          <a:lstStyle/>
          <a:p>
            <a:fld id="{B9B3BD1E-27F5-4EE6-AD8F-83A950A1CE28}" type="slidenum">
              <a:rPr lang="en-US" smtClean="0"/>
              <a:pPr/>
              <a:t>13</a:t>
            </a:fld>
            <a:endParaRPr lang="en-US" dirty="0"/>
          </a:p>
        </p:txBody>
      </p:sp>
    </p:spTree>
    <p:extLst>
      <p:ext uri="{BB962C8B-B14F-4D97-AF65-F5344CB8AC3E}">
        <p14:creationId xmlns:p14="http://schemas.microsoft.com/office/powerpoint/2010/main" val="3650635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ontent Placeholder 2"/>
          <p:cNvSpPr>
            <a:spLocks noGrp="1"/>
          </p:cNvSpPr>
          <p:nvPr>
            <p:ph idx="1"/>
          </p:nvPr>
        </p:nvSpPr>
        <p:spPr>
          <a:xfrm>
            <a:off x="457200" y="1034865"/>
            <a:ext cx="8229600" cy="5594535"/>
          </a:xfrm>
        </p:spPr>
        <p:txBody>
          <a:bodyPr>
            <a:normAutofit/>
          </a:bodyPr>
          <a:lstStyle/>
          <a:p>
            <a:pPr marL="0" indent="0">
              <a:buFontTx/>
              <a:buNone/>
            </a:pPr>
            <a:r>
              <a:rPr lang="en-US" sz="2000" i="1" dirty="0" smtClean="0">
                <a:solidFill>
                  <a:srgbClr val="92D050"/>
                </a:solidFill>
              </a:rPr>
              <a:t>(Walsham and Sahay) MISQ, 1999</a:t>
            </a:r>
          </a:p>
          <a:p>
            <a:pPr marL="0" indent="0">
              <a:buFontTx/>
              <a:buNone/>
            </a:pPr>
            <a:r>
              <a:rPr lang="en-US" sz="1800" i="1" dirty="0" smtClean="0">
                <a:solidFill>
                  <a:srgbClr val="3C8C93"/>
                </a:solidFill>
              </a:rPr>
              <a:t>Approach:</a:t>
            </a:r>
            <a:r>
              <a:rPr lang="en-US" sz="1800" dirty="0" smtClean="0"/>
              <a:t> Ethnography, with slight action research segment</a:t>
            </a:r>
          </a:p>
          <a:p>
            <a:pPr marL="0" indent="0">
              <a:buFontTx/>
              <a:buNone/>
            </a:pPr>
            <a:r>
              <a:rPr lang="en-US" sz="1800" i="1" dirty="0" smtClean="0">
                <a:solidFill>
                  <a:srgbClr val="3C8C93"/>
                </a:solidFill>
              </a:rPr>
              <a:t>Subjects:</a:t>
            </a:r>
            <a:r>
              <a:rPr lang="en-US" sz="1800" dirty="0" smtClean="0"/>
              <a:t>  GIS managers in rural districts of India and other stakeholders, including scientific institutions, district administrators, central government, vendors, other agencies.  Duration was three years, with multiple field trips.</a:t>
            </a:r>
          </a:p>
          <a:p>
            <a:pPr marL="0" indent="0">
              <a:buFontTx/>
              <a:buNone/>
            </a:pPr>
            <a:r>
              <a:rPr lang="en-US" sz="1800" i="1" dirty="0" smtClean="0">
                <a:solidFill>
                  <a:srgbClr val="3C8C93"/>
                </a:solidFill>
              </a:rPr>
              <a:t>Research question:</a:t>
            </a:r>
            <a:r>
              <a:rPr lang="en-US" sz="1800" dirty="0" smtClean="0"/>
              <a:t>  Successful deployment of GIS to aid district-level administration</a:t>
            </a:r>
          </a:p>
          <a:p>
            <a:pPr marL="0" indent="0">
              <a:buFontTx/>
              <a:buNone/>
            </a:pPr>
            <a:r>
              <a:rPr lang="en-US" sz="1800" i="1" dirty="0" smtClean="0">
                <a:solidFill>
                  <a:srgbClr val="3C8C93"/>
                </a:solidFill>
              </a:rPr>
              <a:t>Theory:</a:t>
            </a:r>
            <a:r>
              <a:rPr lang="en-US" sz="1800" dirty="0" smtClean="0"/>
              <a:t>  Actor-Network theory, with constructs for actors, actor-network, enrollment in network, delegates, irreversibility (can’t go back to earlier decision choices), black box (frozen network element).  </a:t>
            </a:r>
          </a:p>
          <a:p>
            <a:pPr marL="0" indent="0">
              <a:buFontTx/>
              <a:buNone/>
            </a:pPr>
            <a:r>
              <a:rPr lang="en-US" sz="1800" i="1" dirty="0" smtClean="0">
                <a:solidFill>
                  <a:srgbClr val="3C8C93"/>
                </a:solidFill>
              </a:rPr>
              <a:t>Methods:</a:t>
            </a:r>
            <a:r>
              <a:rPr lang="en-US" sz="1800" dirty="0" smtClean="0"/>
              <a:t>  127 interviews with 105 respondents from stakeholder groups.</a:t>
            </a:r>
          </a:p>
          <a:p>
            <a:pPr marL="0" indent="0">
              <a:buFontTx/>
              <a:buNone/>
            </a:pPr>
            <a:r>
              <a:rPr lang="en-US" sz="1800" i="1" dirty="0" smtClean="0">
                <a:solidFill>
                  <a:srgbClr val="3C8C93"/>
                </a:solidFill>
              </a:rPr>
              <a:t>Findings:</a:t>
            </a:r>
            <a:r>
              <a:rPr lang="en-US" sz="1800" dirty="0" smtClean="0"/>
              <a:t>  </a:t>
            </a:r>
            <a:r>
              <a:rPr lang="en-US" sz="1600" dirty="0" smtClean="0"/>
              <a:t>GIS was not successful in the districts. There were major cultural adjustments that got in the way and insufficient consultation with the central government. There was resistance to “Western” software and to mapping in general since it was not commonly done in rural India. Common systems development rules of design for user and structured approach was insufficient; Broader environment and stakeholders were not sufficiently involved and consulted.</a:t>
            </a:r>
          </a:p>
          <a:p>
            <a:pPr marL="0" indent="0">
              <a:buFontTx/>
              <a:buNone/>
            </a:pPr>
            <a:r>
              <a:rPr lang="en-US" sz="1800" i="1" dirty="0" smtClean="0">
                <a:solidFill>
                  <a:srgbClr val="3C8C93"/>
                </a:solidFill>
              </a:rPr>
              <a:t>Importance:</a:t>
            </a:r>
            <a:r>
              <a:rPr lang="en-US" sz="1800" dirty="0" smtClean="0"/>
              <a:t>  The study emphasizes that culture needs to be recognized and full stakeholder evaluations need to be performed ahead of time, in a setting such as rural India.  A broader view of networking/partnering may be appropriate to GIS.</a:t>
            </a:r>
          </a:p>
          <a:p>
            <a:pPr marL="0" indent="0">
              <a:buFontTx/>
              <a:buNone/>
            </a:pPr>
            <a:endParaRPr lang="en-US" dirty="0" smtClean="0"/>
          </a:p>
        </p:txBody>
      </p:sp>
      <p:sp>
        <p:nvSpPr>
          <p:cNvPr id="3" name="Title 1"/>
          <p:cNvSpPr>
            <a:spLocks noGrp="1"/>
          </p:cNvSpPr>
          <p:nvPr>
            <p:ph type="title"/>
          </p:nvPr>
        </p:nvSpPr>
        <p:spPr>
          <a:xfrm>
            <a:off x="457200" y="152400"/>
            <a:ext cx="8229600" cy="669851"/>
          </a:xfrm>
          <a:solidFill>
            <a:schemeClr val="accent1"/>
          </a:solidFill>
        </p:spPr>
        <p:txBody>
          <a:bodyPr>
            <a:normAutofit/>
          </a:bodyPr>
          <a:lstStyle/>
          <a:p>
            <a:r>
              <a:rPr lang="en-US" sz="3000" dirty="0" smtClean="0"/>
              <a:t>Examples of research from leading journals (cont.)</a:t>
            </a:r>
          </a:p>
        </p:txBody>
      </p:sp>
      <p:sp>
        <p:nvSpPr>
          <p:cNvPr id="2" name="Slide Number Placeholder 1"/>
          <p:cNvSpPr>
            <a:spLocks noGrp="1"/>
          </p:cNvSpPr>
          <p:nvPr>
            <p:ph type="sldNum" sz="quarter" idx="12"/>
          </p:nvPr>
        </p:nvSpPr>
        <p:spPr/>
        <p:txBody>
          <a:bodyPr/>
          <a:lstStyle/>
          <a:p>
            <a:fld id="{B9B3BD1E-27F5-4EE6-AD8F-83A950A1CE28}" type="slidenum">
              <a:rPr lang="en-US" smtClean="0"/>
              <a:pPr/>
              <a:t>14</a:t>
            </a:fld>
            <a:endParaRPr lang="en-US" dirty="0"/>
          </a:p>
        </p:txBody>
      </p:sp>
    </p:spTree>
    <p:extLst>
      <p:ext uri="{BB962C8B-B14F-4D97-AF65-F5344CB8AC3E}">
        <p14:creationId xmlns:p14="http://schemas.microsoft.com/office/powerpoint/2010/main" val="2576134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40363"/>
          </a:xfrm>
        </p:spPr>
        <p:txBody>
          <a:bodyPr>
            <a:normAutofit lnSpcReduction="10000"/>
          </a:bodyPr>
          <a:lstStyle/>
          <a:p>
            <a:pPr marL="0" indent="0">
              <a:buFontTx/>
              <a:buNone/>
            </a:pPr>
            <a:r>
              <a:rPr lang="en-US" sz="2000" i="1" dirty="0" smtClean="0">
                <a:solidFill>
                  <a:srgbClr val="92D050"/>
                </a:solidFill>
              </a:rPr>
              <a:t>(</a:t>
            </a:r>
            <a:r>
              <a:rPr lang="en-US" sz="2000" i="1" dirty="0" err="1" smtClean="0">
                <a:solidFill>
                  <a:srgbClr val="92D050"/>
                </a:solidFill>
              </a:rPr>
              <a:t>Biocca</a:t>
            </a:r>
            <a:r>
              <a:rPr lang="en-US" sz="2000" i="1" dirty="0" smtClean="0">
                <a:solidFill>
                  <a:srgbClr val="92D050"/>
                </a:solidFill>
              </a:rPr>
              <a:t> et al.) JMIS, 2007  </a:t>
            </a:r>
            <a:endParaRPr lang="en-US" sz="2000" i="1" dirty="0">
              <a:solidFill>
                <a:srgbClr val="92D050"/>
              </a:solidFill>
            </a:endParaRPr>
          </a:p>
          <a:p>
            <a:pPr marL="0" indent="0">
              <a:buNone/>
            </a:pPr>
            <a:r>
              <a:rPr lang="en-US" sz="1800" i="1" dirty="0">
                <a:solidFill>
                  <a:srgbClr val="3C8C93"/>
                </a:solidFill>
              </a:rPr>
              <a:t>Approach</a:t>
            </a:r>
            <a:r>
              <a:rPr lang="en-US" sz="1800" dirty="0" smtClean="0">
                <a:solidFill>
                  <a:srgbClr val="3C8C93"/>
                </a:solidFill>
              </a:rPr>
              <a:t>: </a:t>
            </a:r>
            <a:r>
              <a:rPr lang="en-US" sz="1800" dirty="0" smtClean="0"/>
              <a:t>Within-subject experiment with one independent variable, the method used for directing attention, with three alternatives </a:t>
            </a:r>
            <a:endParaRPr lang="en-US" sz="1800" dirty="0"/>
          </a:p>
          <a:p>
            <a:pPr marL="0" indent="0">
              <a:buFontTx/>
              <a:buNone/>
            </a:pPr>
            <a:r>
              <a:rPr lang="en-US" sz="1800" i="1" dirty="0">
                <a:solidFill>
                  <a:srgbClr val="3C8C93"/>
                </a:solidFill>
              </a:rPr>
              <a:t>Subjects:</a:t>
            </a:r>
            <a:r>
              <a:rPr lang="en-US" sz="1800" dirty="0"/>
              <a:t> </a:t>
            </a:r>
            <a:r>
              <a:rPr lang="en-US" sz="1800" dirty="0" smtClean="0"/>
              <a:t>university students</a:t>
            </a:r>
            <a:endParaRPr lang="en-US" sz="1800" dirty="0"/>
          </a:p>
          <a:p>
            <a:pPr marL="0" indent="0">
              <a:buFontTx/>
              <a:buNone/>
            </a:pPr>
            <a:r>
              <a:rPr lang="en-US" sz="1800" i="1" dirty="0">
                <a:solidFill>
                  <a:srgbClr val="3C8C93"/>
                </a:solidFill>
              </a:rPr>
              <a:t>Research question:</a:t>
            </a:r>
            <a:r>
              <a:rPr lang="en-US" sz="1800" dirty="0"/>
              <a:t>  </a:t>
            </a:r>
            <a:r>
              <a:rPr lang="en-US" sz="1800" dirty="0" smtClean="0"/>
              <a:t>Does attention funnel, a general purpose augmented reality interface technique, direct mobile users’ visual attention more efficiently than other attention techniques, such as visual highlight or audio cue? </a:t>
            </a:r>
            <a:endParaRPr lang="en-US" sz="1800" dirty="0"/>
          </a:p>
          <a:p>
            <a:pPr marL="0" indent="0">
              <a:buFontTx/>
              <a:buNone/>
            </a:pPr>
            <a:r>
              <a:rPr lang="en-US" sz="1800" i="1" dirty="0">
                <a:solidFill>
                  <a:srgbClr val="3C8C93"/>
                </a:solidFill>
              </a:rPr>
              <a:t>Theory:</a:t>
            </a:r>
            <a:r>
              <a:rPr lang="en-US" sz="1800" dirty="0"/>
              <a:t> </a:t>
            </a:r>
            <a:r>
              <a:rPr lang="en-US" sz="1800" dirty="0" smtClean="0"/>
              <a:t>No theory used, but focused on the concept of attention management, a central human-computer interaction issue in the design of interfaces and devices </a:t>
            </a:r>
            <a:endParaRPr lang="en-US" sz="1800" dirty="0"/>
          </a:p>
          <a:p>
            <a:pPr marL="0" indent="0">
              <a:buFontTx/>
              <a:buNone/>
            </a:pPr>
            <a:r>
              <a:rPr lang="en-US" sz="1800" i="1" dirty="0">
                <a:solidFill>
                  <a:srgbClr val="3C8C93"/>
                </a:solidFill>
              </a:rPr>
              <a:t>Method:</a:t>
            </a:r>
            <a:r>
              <a:rPr lang="en-US" sz="1800" dirty="0"/>
              <a:t> </a:t>
            </a:r>
            <a:r>
              <a:rPr lang="en-US" sz="1800" dirty="0" smtClean="0"/>
              <a:t>Analysis of variance technique</a:t>
            </a:r>
            <a:endParaRPr lang="en-US" sz="1800" dirty="0"/>
          </a:p>
          <a:p>
            <a:pPr marL="0" indent="0">
              <a:buFontTx/>
              <a:buNone/>
            </a:pPr>
            <a:r>
              <a:rPr lang="en-US" sz="1800" i="1" dirty="0">
                <a:solidFill>
                  <a:srgbClr val="3C8C93"/>
                </a:solidFill>
              </a:rPr>
              <a:t>Findings:</a:t>
            </a:r>
            <a:r>
              <a:rPr lang="en-US" sz="1800" dirty="0"/>
              <a:t> </a:t>
            </a:r>
          </a:p>
          <a:p>
            <a:pPr marL="685800" lvl="1"/>
            <a:r>
              <a:rPr lang="en-US" sz="1600" dirty="0" smtClean="0"/>
              <a:t>Attention funnel dynamically directs user attention with strong bottom-up spatial attention cues. </a:t>
            </a:r>
            <a:endParaRPr lang="en-US" sz="1600" dirty="0"/>
          </a:p>
          <a:p>
            <a:pPr marL="685800" lvl="1"/>
            <a:r>
              <a:rPr lang="en-US" sz="1600" dirty="0" smtClean="0"/>
              <a:t>Compared to other attention techniques, such as highlighting and audio cueing, attention funnel increased search speed by over 50% and decreased perceived cognitive load by 18 %   </a:t>
            </a:r>
            <a:endParaRPr lang="en-US" sz="1600" dirty="0"/>
          </a:p>
          <a:p>
            <a:pPr marL="0" indent="0">
              <a:buFontTx/>
              <a:buNone/>
            </a:pPr>
            <a:r>
              <a:rPr lang="en-US" sz="1800" i="1" dirty="0">
                <a:solidFill>
                  <a:srgbClr val="3C8C93"/>
                </a:solidFill>
              </a:rPr>
              <a:t>Importance:</a:t>
            </a:r>
            <a:r>
              <a:rPr lang="en-US" sz="1800" dirty="0"/>
              <a:t>  </a:t>
            </a:r>
            <a:r>
              <a:rPr lang="en-US" sz="1800" dirty="0" smtClean="0"/>
              <a:t>Attention funnel, a general three-dimensional cursor, can be employed to many spatial systems for visual search, emergency warning, and alerts to specific objects or obstacles, or for three dimensional navigation to objects in space.  </a:t>
            </a:r>
            <a:endParaRPr lang="en-US" sz="1800" dirty="0"/>
          </a:p>
          <a:p>
            <a:endParaRPr lang="en-US" dirty="0"/>
          </a:p>
        </p:txBody>
      </p:sp>
      <p:sp>
        <p:nvSpPr>
          <p:cNvPr id="4" name="Title 1"/>
          <p:cNvSpPr>
            <a:spLocks noGrp="1"/>
          </p:cNvSpPr>
          <p:nvPr>
            <p:ph type="title"/>
          </p:nvPr>
        </p:nvSpPr>
        <p:spPr>
          <a:xfrm>
            <a:off x="457200" y="152400"/>
            <a:ext cx="8229600" cy="762000"/>
          </a:xfrm>
          <a:solidFill>
            <a:schemeClr val="accent1"/>
          </a:solidFill>
        </p:spPr>
        <p:txBody>
          <a:bodyPr>
            <a:normAutofit/>
          </a:bodyPr>
          <a:lstStyle/>
          <a:p>
            <a:r>
              <a:rPr lang="en-US" sz="3000" dirty="0" smtClean="0"/>
              <a:t>Examples of research from leading journals (cont.)</a:t>
            </a:r>
          </a:p>
        </p:txBody>
      </p:sp>
      <p:sp>
        <p:nvSpPr>
          <p:cNvPr id="2" name="Slide Number Placeholder 1"/>
          <p:cNvSpPr>
            <a:spLocks noGrp="1"/>
          </p:cNvSpPr>
          <p:nvPr>
            <p:ph type="sldNum" sz="quarter" idx="12"/>
          </p:nvPr>
        </p:nvSpPr>
        <p:spPr/>
        <p:txBody>
          <a:bodyPr/>
          <a:lstStyle/>
          <a:p>
            <a:fld id="{B9B3BD1E-27F5-4EE6-AD8F-83A950A1CE28}" type="slidenum">
              <a:rPr lang="en-US" smtClean="0"/>
              <a:pPr/>
              <a:t>15</a:t>
            </a:fld>
            <a:endParaRPr lang="en-US" dirty="0"/>
          </a:p>
        </p:txBody>
      </p:sp>
    </p:spTree>
    <p:extLst>
      <p:ext uri="{BB962C8B-B14F-4D97-AF65-F5344CB8AC3E}">
        <p14:creationId xmlns:p14="http://schemas.microsoft.com/office/powerpoint/2010/main" val="2074587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Supplementary Literature 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GIS papers published in second-tier journals in both MIS and other related fields (1998-2012)</a:t>
            </a:r>
          </a:p>
          <a:p>
            <a:pPr lvl="1"/>
            <a:r>
              <a:rPr lang="en-US" dirty="0" smtClean="0"/>
              <a:t>Communications of the AIS (2)</a:t>
            </a:r>
          </a:p>
          <a:p>
            <a:pPr lvl="1"/>
            <a:r>
              <a:rPr lang="en-US" dirty="0" smtClean="0"/>
              <a:t>Interfaces (2)</a:t>
            </a:r>
          </a:p>
          <a:p>
            <a:pPr lvl="1"/>
            <a:r>
              <a:rPr lang="en-US" dirty="0" smtClean="0"/>
              <a:t>Telecommunications Policy (5)</a:t>
            </a:r>
          </a:p>
          <a:p>
            <a:pPr lvl="1"/>
            <a:r>
              <a:rPr lang="en-US" dirty="0" smtClean="0"/>
              <a:t>Technological Forecasting and Social Change (5)</a:t>
            </a:r>
          </a:p>
          <a:p>
            <a:r>
              <a:rPr lang="en-US" dirty="0" smtClean="0"/>
              <a:t>Not many papers published as well</a:t>
            </a:r>
          </a:p>
          <a:p>
            <a:r>
              <a:rPr lang="en-US" dirty="0" smtClean="0"/>
              <a:t>Many of them focused on GIS as a tool for spatial analysis and data visualization</a:t>
            </a:r>
          </a:p>
          <a:p>
            <a:r>
              <a:rPr lang="en-US" dirty="0" smtClean="0"/>
              <a:t>Exceptions are: GIS tutorial and development of web-based SDSS (both are CAIS papers)</a:t>
            </a:r>
            <a:endParaRPr lang="en-US" dirty="0"/>
          </a:p>
        </p:txBody>
      </p:sp>
      <p:sp>
        <p:nvSpPr>
          <p:cNvPr id="4" name="Slide Number Placeholder 3"/>
          <p:cNvSpPr>
            <a:spLocks noGrp="1"/>
          </p:cNvSpPr>
          <p:nvPr>
            <p:ph type="sldNum" sz="quarter" idx="12"/>
          </p:nvPr>
        </p:nvSpPr>
        <p:spPr/>
        <p:txBody>
          <a:bodyPr/>
          <a:lstStyle/>
          <a:p>
            <a:fld id="{B9B3BD1E-27F5-4EE6-AD8F-83A950A1CE28}" type="slidenum">
              <a:rPr lang="en-US" smtClean="0"/>
              <a:pPr/>
              <a:t>16</a:t>
            </a:fld>
            <a:endParaRPr lang="en-US" dirty="0"/>
          </a:p>
        </p:txBody>
      </p:sp>
    </p:spTree>
    <p:extLst>
      <p:ext uri="{BB962C8B-B14F-4D97-AF65-F5344CB8AC3E}">
        <p14:creationId xmlns:p14="http://schemas.microsoft.com/office/powerpoint/2010/main" val="3626997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Building a Publication Record in GIS</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r>
              <a:rPr lang="en-US" sz="2400" dirty="0" smtClean="0">
                <a:solidFill>
                  <a:srgbClr val="0070C0"/>
                </a:solidFill>
              </a:rPr>
              <a:t>Work your way up.  Start with middle-level journals and get some articles published.</a:t>
            </a:r>
          </a:p>
          <a:p>
            <a:r>
              <a:rPr lang="en-US" sz="2400" dirty="0" smtClean="0">
                <a:solidFill>
                  <a:srgbClr val="0070C0"/>
                </a:solidFill>
              </a:rPr>
              <a:t>Get to know people doing spatial research in the IS/IT field.  Communicate what you’re doing. Build a network of peers. (SIGGIS can serve some of that need).</a:t>
            </a:r>
          </a:p>
          <a:p>
            <a:r>
              <a:rPr lang="en-US" sz="2400" dirty="0" smtClean="0">
                <a:solidFill>
                  <a:srgbClr val="0070C0"/>
                </a:solidFill>
              </a:rPr>
              <a:t>Get to know journal editors whose journals have published in GIS.  Ask them about their interest in the spatial area.  Do they find it promising sub-field.</a:t>
            </a:r>
          </a:p>
          <a:p>
            <a:r>
              <a:rPr lang="en-US" sz="2400" dirty="0" smtClean="0">
                <a:solidFill>
                  <a:srgbClr val="0070C0"/>
                </a:solidFill>
              </a:rPr>
              <a:t>Interact with GIS professionals in business and government.  Find out what their challenges and barriers are.  Discuss research ideas with them?  They know the practical importance better than most academics.</a:t>
            </a:r>
          </a:p>
          <a:p>
            <a:r>
              <a:rPr lang="en-US" sz="2400" dirty="0" smtClean="0">
                <a:solidFill>
                  <a:srgbClr val="0070C0"/>
                </a:solidFill>
              </a:rPr>
              <a:t>When submitting papers, ask the editor if you can suggest several reviewers.  (Why?)</a:t>
            </a:r>
          </a:p>
          <a:p>
            <a:r>
              <a:rPr lang="en-US" sz="2400" dirty="0" smtClean="0">
                <a:solidFill>
                  <a:srgbClr val="0070C0"/>
                </a:solidFill>
              </a:rPr>
              <a:t>If you hit a “gold mine,” keep working the mine, with a series of articles or book chapters.</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B9B3BD1E-27F5-4EE6-AD8F-83A950A1CE28}" type="slidenum">
              <a:rPr lang="en-US" smtClean="0"/>
              <a:pPr/>
              <a:t>17</a:t>
            </a:fld>
            <a:endParaRPr lang="en-US" dirty="0"/>
          </a:p>
        </p:txBody>
      </p:sp>
    </p:spTree>
    <p:extLst>
      <p:ext uri="{BB962C8B-B14F-4D97-AF65-F5344CB8AC3E}">
        <p14:creationId xmlns:p14="http://schemas.microsoft.com/office/powerpoint/2010/main" val="3874565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on Potential for GIS research in the IS/IT discipline.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r>
              <a:rPr lang="en-US" dirty="0" smtClean="0">
                <a:solidFill>
                  <a:srgbClr val="002060"/>
                </a:solidFill>
              </a:rPr>
              <a:t>What do you see as obstacles to encouraging more GIS-related research in the MIS field?</a:t>
            </a:r>
          </a:p>
          <a:p>
            <a:pPr marL="0" indent="0">
              <a:buNone/>
            </a:pPr>
            <a:endParaRPr lang="en-US" dirty="0"/>
          </a:p>
          <a:p>
            <a:r>
              <a:rPr lang="en-US" dirty="0" smtClean="0">
                <a:solidFill>
                  <a:srgbClr val="002060"/>
                </a:solidFill>
              </a:rPr>
              <a:t>What are the opportunities and advantages of undertaking GIS-related investigations in the MIS field?</a:t>
            </a:r>
          </a:p>
          <a:p>
            <a:endParaRPr lang="en-US" dirty="0" smtClean="0">
              <a:solidFill>
                <a:srgbClr val="002060"/>
              </a:solidFill>
            </a:endParaRPr>
          </a:p>
          <a:p>
            <a:r>
              <a:rPr lang="en-US" dirty="0" smtClean="0">
                <a:solidFill>
                  <a:srgbClr val="002060"/>
                </a:solidFill>
              </a:rPr>
              <a:t>What do you consider the most promising areas for GIS and locational research?</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B9B3BD1E-27F5-4EE6-AD8F-83A950A1CE28}" type="slidenum">
              <a:rPr lang="en-US" smtClean="0"/>
              <a:pPr/>
              <a:t>18</a:t>
            </a:fld>
            <a:endParaRPr lang="en-US" dirty="0"/>
          </a:p>
        </p:txBody>
      </p:sp>
    </p:spTree>
    <p:extLst>
      <p:ext uri="{BB962C8B-B14F-4D97-AF65-F5344CB8AC3E}">
        <p14:creationId xmlns:p14="http://schemas.microsoft.com/office/powerpoint/2010/main" val="1962886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normAutofit/>
          </a:bodyPr>
          <a:lstStyle/>
          <a:p>
            <a:r>
              <a:rPr lang="en-US" sz="2800" dirty="0" smtClean="0">
                <a:solidFill>
                  <a:srgbClr val="00B0F0"/>
                </a:solidFill>
              </a:rPr>
              <a:t>Conclusion on Research in GIS</a:t>
            </a:r>
            <a:br>
              <a:rPr lang="en-US" sz="2800" dirty="0" smtClean="0">
                <a:solidFill>
                  <a:srgbClr val="00B0F0"/>
                </a:solidFill>
              </a:rPr>
            </a:br>
            <a:r>
              <a:rPr lang="en-US" sz="2800" dirty="0" smtClean="0">
                <a:solidFill>
                  <a:srgbClr val="00B0F0"/>
                </a:solidFill>
              </a:rPr>
              <a:t>Observations about </a:t>
            </a:r>
            <a:r>
              <a:rPr lang="en-US" sz="2800" dirty="0" smtClean="0">
                <a:solidFill>
                  <a:srgbClr val="00B0F0"/>
                </a:solidFill>
              </a:rPr>
              <a:t>the spatia</a:t>
            </a:r>
            <a:r>
              <a:rPr lang="en-US" sz="2800" dirty="0" smtClean="0">
                <a:solidFill>
                  <a:srgbClr val="00B0F0"/>
                </a:solidFill>
              </a:rPr>
              <a:t>l research ecosystem</a:t>
            </a:r>
            <a:endParaRPr lang="en-US" sz="2800" dirty="0" smtClean="0">
              <a:solidFill>
                <a:srgbClr val="00B0F0"/>
              </a:solidFill>
            </a:endParaRPr>
          </a:p>
        </p:txBody>
      </p:sp>
      <p:sp>
        <p:nvSpPr>
          <p:cNvPr id="102403" name="Content Placeholder 2"/>
          <p:cNvSpPr>
            <a:spLocks noGrp="1"/>
          </p:cNvSpPr>
          <p:nvPr>
            <p:ph idx="1"/>
          </p:nvPr>
        </p:nvSpPr>
        <p:spPr>
          <a:xfrm>
            <a:off x="457200" y="1371600"/>
            <a:ext cx="8229600" cy="5181600"/>
          </a:xfrm>
        </p:spPr>
        <p:txBody>
          <a:bodyPr>
            <a:normAutofit/>
          </a:bodyPr>
          <a:lstStyle/>
          <a:p>
            <a:r>
              <a:rPr lang="en-US" sz="2400" dirty="0" smtClean="0"/>
              <a:t>With the explosion of location detection in billions of mobile devices, geospatial research with IS/IT approaches becomes much more practically important.</a:t>
            </a:r>
          </a:p>
          <a:p>
            <a:r>
              <a:rPr lang="en-US" sz="2400" dirty="0"/>
              <a:t>Although GIS is not well known in MIS research, the increasing utilization of spatial and locational applications during this decade by business, government, and consumers bodes well for its growing scholarly interest. </a:t>
            </a:r>
            <a:endParaRPr lang="en-US" sz="2400" dirty="0" smtClean="0"/>
          </a:p>
          <a:p>
            <a:r>
              <a:rPr lang="en-US" sz="2400" dirty="0" smtClean="0"/>
              <a:t>There is a paucity of geospatial research in leading journals, compared to other contemporary IS/IT features, such as for instance data mining, social networking, and group collaboration. </a:t>
            </a:r>
          </a:p>
        </p:txBody>
      </p:sp>
      <p:sp>
        <p:nvSpPr>
          <p:cNvPr id="2" name="Slide Number Placeholder 1"/>
          <p:cNvSpPr>
            <a:spLocks noGrp="1"/>
          </p:cNvSpPr>
          <p:nvPr>
            <p:ph type="sldNum" sz="quarter" idx="12"/>
          </p:nvPr>
        </p:nvSpPr>
        <p:spPr/>
        <p:txBody>
          <a:bodyPr/>
          <a:lstStyle/>
          <a:p>
            <a:fld id="{B9B3BD1E-27F5-4EE6-AD8F-83A950A1CE28}" type="slidenum">
              <a:rPr lang="en-US" smtClean="0"/>
              <a:pPr/>
              <a:t>19</a:t>
            </a:fld>
            <a:endParaRPr lang="en-US" dirty="0"/>
          </a:p>
        </p:txBody>
      </p:sp>
    </p:spTree>
    <p:extLst>
      <p:ext uri="{BB962C8B-B14F-4D97-AF65-F5344CB8AC3E}">
        <p14:creationId xmlns:p14="http://schemas.microsoft.com/office/powerpoint/2010/main" val="1515451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r>
              <a:rPr lang="en-US" dirty="0" smtClean="0"/>
              <a:t>IS/IT Research in GIS - Background</a:t>
            </a:r>
          </a:p>
        </p:txBody>
      </p:sp>
      <p:sp>
        <p:nvSpPr>
          <p:cNvPr id="91139" name="Content Placeholder 2"/>
          <p:cNvSpPr>
            <a:spLocks noGrp="1"/>
          </p:cNvSpPr>
          <p:nvPr>
            <p:ph idx="1"/>
          </p:nvPr>
        </p:nvSpPr>
        <p:spPr/>
        <p:txBody>
          <a:bodyPr>
            <a:normAutofit fontScale="85000" lnSpcReduction="20000"/>
          </a:bodyPr>
          <a:lstStyle/>
          <a:p>
            <a:r>
              <a:rPr lang="en-US" sz="2400" dirty="0" smtClean="0"/>
              <a:t>Is the IS field ignoring GIS??  </a:t>
            </a:r>
          </a:p>
          <a:p>
            <a:pPr lvl="1"/>
            <a:r>
              <a:rPr lang="en-US" sz="2000" dirty="0" smtClean="0"/>
              <a:t>Recent studies have indicated it is a standard curricular area at about 30-35 business schools worldwide, out of several thousand.</a:t>
            </a:r>
          </a:p>
          <a:p>
            <a:r>
              <a:rPr lang="en-US" sz="2400" dirty="0" smtClean="0"/>
              <a:t>However, in industry geospatial applications are growing rapidly, at rates averaging 10-12 percent (source Esri. Inc.)</a:t>
            </a:r>
          </a:p>
          <a:p>
            <a:r>
              <a:rPr lang="en-US" sz="2400" dirty="0" smtClean="0"/>
              <a:t>One reason.  GIS grew up in the public sector, so government comprises most of the market for geo-services and GIS software.  Accordingly, GIS is much more embedded in schools of public administration, versus business schools.</a:t>
            </a:r>
          </a:p>
          <a:p>
            <a:r>
              <a:rPr lang="en-US" sz="2400" dirty="0" smtClean="0"/>
              <a:t>Another reason. Faculty teaching MIS usually go through their Ph.D. studies without learning about GIS.  Subsequently, faculty do not find it easy to learn about it, except through inter-disciplinary research, consulting, or industry experience.   (or workshops like this one!)</a:t>
            </a:r>
          </a:p>
          <a:p>
            <a:r>
              <a:rPr lang="en-US" sz="2400" dirty="0" smtClean="0"/>
              <a:t>The good news.  There is potential to get in early in IS/IT-based research on GIS and leverage off of many applicable theories and constructs from both the IS/IT field and GIS/geography.</a:t>
            </a:r>
          </a:p>
        </p:txBody>
      </p:sp>
      <p:sp>
        <p:nvSpPr>
          <p:cNvPr id="2" name="Slide Number Placeholder 1"/>
          <p:cNvSpPr>
            <a:spLocks noGrp="1"/>
          </p:cNvSpPr>
          <p:nvPr>
            <p:ph type="sldNum" sz="quarter" idx="12"/>
          </p:nvPr>
        </p:nvSpPr>
        <p:spPr/>
        <p:txBody>
          <a:bodyPr/>
          <a:lstStyle/>
          <a:p>
            <a:fld id="{B9B3BD1E-27F5-4EE6-AD8F-83A950A1CE28}" type="slidenum">
              <a:rPr lang="en-US" smtClean="0"/>
              <a:pPr/>
              <a:t>2</a:t>
            </a:fld>
            <a:endParaRPr lang="en-US" dirty="0"/>
          </a:p>
        </p:txBody>
      </p:sp>
    </p:spTree>
    <p:extLst>
      <p:ext uri="{BB962C8B-B14F-4D97-AF65-F5344CB8AC3E}">
        <p14:creationId xmlns:p14="http://schemas.microsoft.com/office/powerpoint/2010/main" val="3749394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Autofit/>
          </a:bodyPr>
          <a:lstStyle/>
          <a:p>
            <a:r>
              <a:rPr lang="en-US" sz="2800" dirty="0">
                <a:solidFill>
                  <a:srgbClr val="00B0F0"/>
                </a:solidFill>
              </a:rPr>
              <a:t>Conclusion on Research in GIS</a:t>
            </a:r>
            <a:br>
              <a:rPr lang="en-US" sz="2800" dirty="0">
                <a:solidFill>
                  <a:srgbClr val="00B0F0"/>
                </a:solidFill>
              </a:rPr>
            </a:br>
            <a:r>
              <a:rPr lang="en-US" sz="2800" dirty="0">
                <a:solidFill>
                  <a:srgbClr val="00B0F0"/>
                </a:solidFill>
              </a:rPr>
              <a:t>Observations about the spatial research </a:t>
            </a:r>
            <a:r>
              <a:rPr lang="en-US" sz="2800" dirty="0" smtClean="0">
                <a:solidFill>
                  <a:srgbClr val="00B0F0"/>
                </a:solidFill>
              </a:rPr>
              <a:t>ecosystem (cont.)</a:t>
            </a:r>
            <a:endParaRPr lang="en-US" sz="2800" dirty="0"/>
          </a:p>
        </p:txBody>
      </p:sp>
      <p:sp>
        <p:nvSpPr>
          <p:cNvPr id="3" name="Content Placeholder 2"/>
          <p:cNvSpPr>
            <a:spLocks noGrp="1"/>
          </p:cNvSpPr>
          <p:nvPr>
            <p:ph idx="1"/>
          </p:nvPr>
        </p:nvSpPr>
        <p:spPr>
          <a:xfrm>
            <a:off x="457200" y="1828800"/>
            <a:ext cx="8229600" cy="4525963"/>
          </a:xfrm>
        </p:spPr>
        <p:txBody>
          <a:bodyPr>
            <a:normAutofit fontScale="77500" lnSpcReduction="20000"/>
          </a:bodyPr>
          <a:lstStyle/>
          <a:p>
            <a:r>
              <a:rPr lang="en-US" dirty="0"/>
              <a:t>There is more publication in the second level of IS/IT journals, in leading IS/IT conferences; and some IS/IT-related articles have appeared in geographical journals.</a:t>
            </a:r>
          </a:p>
          <a:p>
            <a:r>
              <a:rPr lang="en-US" dirty="0"/>
              <a:t>Several barriers that are beginning to fall include corporate secrecy and limited training and educational emphasis. </a:t>
            </a:r>
          </a:p>
          <a:p>
            <a:r>
              <a:rPr lang="en-US" dirty="0"/>
              <a:t>There is paucity of conceptual theory that is attuned to </a:t>
            </a:r>
            <a:r>
              <a:rPr lang="en-US" u="sng" dirty="0"/>
              <a:t>both the IS/IT field and geography, space, and location</a:t>
            </a:r>
            <a:r>
              <a:rPr lang="en-US" dirty="0"/>
              <a:t>.</a:t>
            </a:r>
          </a:p>
          <a:p>
            <a:pPr>
              <a:buFontTx/>
              <a:buNone/>
            </a:pPr>
            <a:endParaRPr lang="en-US" dirty="0"/>
          </a:p>
          <a:p>
            <a:r>
              <a:rPr lang="en-US" dirty="0"/>
              <a:t>The early stage of GIS research in IS/IT and academic business literature offers </a:t>
            </a:r>
            <a:r>
              <a:rPr lang="en-US" dirty="0">
                <a:solidFill>
                  <a:srgbClr val="FF0000"/>
                </a:solidFill>
              </a:rPr>
              <a:t>great opportunity </a:t>
            </a:r>
            <a:r>
              <a:rPr lang="en-US" dirty="0"/>
              <a:t>to pave new pathways in an exciting and long-term future of 21</a:t>
            </a:r>
            <a:r>
              <a:rPr lang="en-US" baseline="30000" dirty="0"/>
              <a:t>st</a:t>
            </a:r>
            <a:r>
              <a:rPr lang="en-US" dirty="0"/>
              <a:t> century IS/IT.</a:t>
            </a:r>
          </a:p>
          <a:p>
            <a:endParaRPr lang="en-US" dirty="0"/>
          </a:p>
        </p:txBody>
      </p:sp>
      <p:sp>
        <p:nvSpPr>
          <p:cNvPr id="4" name="Slide Number Placeholder 3"/>
          <p:cNvSpPr>
            <a:spLocks noGrp="1"/>
          </p:cNvSpPr>
          <p:nvPr>
            <p:ph type="sldNum" sz="quarter" idx="12"/>
          </p:nvPr>
        </p:nvSpPr>
        <p:spPr/>
        <p:txBody>
          <a:bodyPr/>
          <a:lstStyle/>
          <a:p>
            <a:fld id="{B9B3BD1E-27F5-4EE6-AD8F-83A950A1CE28}" type="slidenum">
              <a:rPr lang="en-US" smtClean="0"/>
              <a:pPr/>
              <a:t>20</a:t>
            </a:fld>
            <a:endParaRPr lang="en-US" dirty="0"/>
          </a:p>
        </p:txBody>
      </p:sp>
    </p:spTree>
    <p:extLst>
      <p:ext uri="{BB962C8B-B14F-4D97-AF65-F5344CB8AC3E}">
        <p14:creationId xmlns:p14="http://schemas.microsoft.com/office/powerpoint/2010/main" val="3471088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457200" y="274638"/>
            <a:ext cx="8229600" cy="792162"/>
          </a:xfrm>
        </p:spPr>
        <p:txBody>
          <a:bodyPr>
            <a:normAutofit fontScale="90000"/>
          </a:bodyPr>
          <a:lstStyle/>
          <a:p>
            <a:r>
              <a:rPr lang="en-US" sz="3200" dirty="0" smtClean="0"/>
              <a:t>In geospatial studies of organizations, there is commonly a constraint of </a:t>
            </a:r>
            <a:r>
              <a:rPr lang="en-US" sz="3200" dirty="0" smtClean="0">
                <a:solidFill>
                  <a:srgbClr val="00B0F0"/>
                </a:solidFill>
              </a:rPr>
              <a:t>Business secrecy </a:t>
            </a:r>
            <a:r>
              <a:rPr lang="en-US" sz="3200" dirty="0" smtClean="0"/>
              <a:t>regarding GIS and spatial systems</a:t>
            </a:r>
          </a:p>
        </p:txBody>
      </p:sp>
      <p:sp>
        <p:nvSpPr>
          <p:cNvPr id="92163" name="Content Placeholder 2"/>
          <p:cNvSpPr>
            <a:spLocks noGrp="1"/>
          </p:cNvSpPr>
          <p:nvPr>
            <p:ph idx="1"/>
          </p:nvPr>
        </p:nvSpPr>
        <p:spPr>
          <a:xfrm>
            <a:off x="457200" y="1600200"/>
            <a:ext cx="8458200" cy="5029200"/>
          </a:xfrm>
        </p:spPr>
        <p:txBody>
          <a:bodyPr>
            <a:normAutofit fontScale="85000" lnSpcReduction="10000"/>
          </a:bodyPr>
          <a:lstStyle/>
          <a:p>
            <a:r>
              <a:rPr lang="en-US" sz="2400" dirty="0" smtClean="0"/>
              <a:t>In industries where GIS provides strength competitively, such as natural resources, real estate, retail, defense/military, advertising/marketing, transportation, most firms have confidentiality and secrecy about their applications and projects.</a:t>
            </a:r>
          </a:p>
          <a:p>
            <a:pPr lvl="1"/>
            <a:r>
              <a:rPr lang="en-US" sz="2400" dirty="0" smtClean="0"/>
              <a:t>This is due to the proven “spatial edge” that geospatial systems provide.  </a:t>
            </a:r>
          </a:p>
          <a:p>
            <a:pPr lvl="2"/>
            <a:r>
              <a:rPr lang="en-US" dirty="0" smtClean="0"/>
              <a:t>Example is fast food industry for locational siting.</a:t>
            </a:r>
          </a:p>
          <a:p>
            <a:pPr lvl="2"/>
            <a:endParaRPr lang="en-US" dirty="0" smtClean="0"/>
          </a:p>
          <a:p>
            <a:r>
              <a:rPr lang="en-US" sz="2400" dirty="0" smtClean="0"/>
              <a:t>For behavioral and organizational studies, the secrecy barrier is a constraint and may account for the reduced research in these areas so far.</a:t>
            </a:r>
          </a:p>
          <a:p>
            <a:pPr lvl="1"/>
            <a:r>
              <a:rPr lang="en-US" sz="2000" dirty="0" smtClean="0"/>
              <a:t>The usual approach for behavioral methodology that involves business or government often includes guaranteeing anonymity for subjects. To get in the door, it may be necessary to utilize high-level contacts or provide services that are sought after.</a:t>
            </a:r>
          </a:p>
          <a:p>
            <a:pPr lvl="1"/>
            <a:r>
              <a:rPr lang="en-US" sz="2000" dirty="0" smtClean="0"/>
              <a:t>Experience in interview studies on GIS indicates that with a letter of introduction and offer of anonymity, at best about half of firms will approve to participate in an interview study.</a:t>
            </a:r>
          </a:p>
        </p:txBody>
      </p:sp>
      <p:sp>
        <p:nvSpPr>
          <p:cNvPr id="2" name="Slide Number Placeholder 1"/>
          <p:cNvSpPr>
            <a:spLocks noGrp="1"/>
          </p:cNvSpPr>
          <p:nvPr>
            <p:ph type="sldNum" sz="quarter" idx="12"/>
          </p:nvPr>
        </p:nvSpPr>
        <p:spPr/>
        <p:txBody>
          <a:bodyPr/>
          <a:lstStyle/>
          <a:p>
            <a:fld id="{B9B3BD1E-27F5-4EE6-AD8F-83A950A1CE28}" type="slidenum">
              <a:rPr lang="en-US" smtClean="0"/>
              <a:pPr/>
              <a:t>3</a:t>
            </a:fld>
            <a:endParaRPr lang="en-US" dirty="0"/>
          </a:p>
        </p:txBody>
      </p:sp>
    </p:spTree>
    <p:extLst>
      <p:ext uri="{BB962C8B-B14F-4D97-AF65-F5344CB8AC3E}">
        <p14:creationId xmlns:p14="http://schemas.microsoft.com/office/powerpoint/2010/main" val="378803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dirty="0" smtClean="0"/>
              <a:t>Types of research design</a:t>
            </a:r>
          </a:p>
        </p:txBody>
      </p:sp>
      <p:sp>
        <p:nvSpPr>
          <p:cNvPr id="93187" name="Content Placeholder 2"/>
          <p:cNvSpPr>
            <a:spLocks noGrp="1"/>
          </p:cNvSpPr>
          <p:nvPr>
            <p:ph idx="1"/>
          </p:nvPr>
        </p:nvSpPr>
        <p:spPr/>
        <p:txBody>
          <a:bodyPr>
            <a:normAutofit fontScale="77500" lnSpcReduction="20000"/>
          </a:bodyPr>
          <a:lstStyle/>
          <a:p>
            <a:r>
              <a:rPr lang="en-US" sz="2400" dirty="0" smtClean="0"/>
              <a:t>Nearly the entire range of IS/IT research methods and approaches can be used.  In addition, spatial methods that are not mainstream in IS/IT can be utilized.</a:t>
            </a:r>
          </a:p>
          <a:p>
            <a:r>
              <a:rPr lang="en-US" sz="2400" dirty="0" smtClean="0"/>
              <a:t>Several factors influencing choice of research design are:</a:t>
            </a:r>
          </a:p>
          <a:p>
            <a:pPr lvl="1"/>
            <a:r>
              <a:rPr lang="en-US" sz="2400" dirty="0" smtClean="0"/>
              <a:t>Geospatial knowledge of research team</a:t>
            </a:r>
          </a:p>
          <a:p>
            <a:pPr lvl="1"/>
            <a:r>
              <a:rPr lang="en-US" sz="2400" dirty="0" smtClean="0"/>
              <a:t>Maintaining sufficient IS/IT core of the study to satisfy IS/IT journals</a:t>
            </a:r>
          </a:p>
          <a:p>
            <a:pPr lvl="1"/>
            <a:r>
              <a:rPr lang="en-US" sz="2400" dirty="0" smtClean="0"/>
              <a:t>Include reduced or simplified well-accepted spatial theories and constructs. </a:t>
            </a:r>
          </a:p>
          <a:p>
            <a:pPr lvl="2"/>
            <a:r>
              <a:rPr lang="en-US" sz="2000" dirty="0" smtClean="0"/>
              <a:t>Spatial theories and constructs will need explanation.</a:t>
            </a:r>
          </a:p>
          <a:p>
            <a:pPr lvl="2"/>
            <a:r>
              <a:rPr lang="en-US" sz="2000" dirty="0" smtClean="0"/>
              <a:t>For instance,  the geographical theory of central place could be utilized.  It considers the complexities of different </a:t>
            </a:r>
            <a:r>
              <a:rPr lang="en-US" sz="2000" dirty="0"/>
              <a:t>s</a:t>
            </a:r>
            <a:r>
              <a:rPr lang="en-US" sz="2000" dirty="0" smtClean="0"/>
              <a:t>ized communities, the dependencies created, and thresholds on the distances of travel to a more complex or less complex city.  In an MIS journal, extra justification and explanation will be needed.</a:t>
            </a:r>
          </a:p>
          <a:p>
            <a:pPr lvl="1"/>
            <a:r>
              <a:rPr lang="en-US" sz="2400" dirty="0" smtClean="0"/>
              <a:t>Because there is a paucity of accepted conceptual theories involving space and location, theory for </a:t>
            </a:r>
            <a:r>
              <a:rPr lang="en-US" sz="2400" smtClean="0"/>
              <a:t>GIS studies </a:t>
            </a:r>
            <a:r>
              <a:rPr lang="en-US" sz="2400" dirty="0" smtClean="0"/>
              <a:t>within IS/IT field will tend to be more exploratory regarding location, place, space, and geography. </a:t>
            </a:r>
          </a:p>
          <a:p>
            <a:pPr lvl="1"/>
            <a:r>
              <a:rPr lang="en-US" sz="2400" dirty="0"/>
              <a:t>Conceptually, induction </a:t>
            </a:r>
            <a:r>
              <a:rPr lang="en-US" sz="2400" dirty="0" smtClean="0"/>
              <a:t>from prior research or investigator reasoning may </a:t>
            </a:r>
            <a:r>
              <a:rPr lang="en-US" sz="2400" dirty="0"/>
              <a:t>need to be used more</a:t>
            </a:r>
            <a:r>
              <a:rPr lang="en-US" sz="2400" dirty="0" smtClean="0"/>
              <a:t>.</a:t>
            </a:r>
          </a:p>
        </p:txBody>
      </p:sp>
      <p:sp>
        <p:nvSpPr>
          <p:cNvPr id="2" name="Slide Number Placeholder 1"/>
          <p:cNvSpPr>
            <a:spLocks noGrp="1"/>
          </p:cNvSpPr>
          <p:nvPr>
            <p:ph type="sldNum" sz="quarter" idx="12"/>
          </p:nvPr>
        </p:nvSpPr>
        <p:spPr/>
        <p:txBody>
          <a:bodyPr/>
          <a:lstStyle/>
          <a:p>
            <a:fld id="{B9B3BD1E-27F5-4EE6-AD8F-83A950A1CE28}" type="slidenum">
              <a:rPr lang="en-US" smtClean="0"/>
              <a:pPr/>
              <a:t>4</a:t>
            </a:fld>
            <a:endParaRPr lang="en-US" dirty="0"/>
          </a:p>
        </p:txBody>
      </p:sp>
    </p:spTree>
    <p:extLst>
      <p:ext uri="{BB962C8B-B14F-4D97-AF65-F5344CB8AC3E}">
        <p14:creationId xmlns:p14="http://schemas.microsoft.com/office/powerpoint/2010/main" val="3583948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A personal example</a:t>
            </a:r>
            <a:endParaRPr lang="es-MX" dirty="0"/>
          </a:p>
        </p:txBody>
      </p:sp>
      <p:sp>
        <p:nvSpPr>
          <p:cNvPr id="3" name="Content Placeholder 2"/>
          <p:cNvSpPr>
            <a:spLocks noGrp="1"/>
          </p:cNvSpPr>
          <p:nvPr>
            <p:ph idx="1"/>
          </p:nvPr>
        </p:nvSpPr>
        <p:spPr>
          <a:xfrm>
            <a:off x="152400" y="685800"/>
            <a:ext cx="8763000" cy="6629400"/>
          </a:xfrm>
        </p:spPr>
        <p:txBody>
          <a:bodyPr>
            <a:normAutofit fontScale="77500" lnSpcReduction="20000"/>
          </a:bodyPr>
          <a:lstStyle/>
          <a:p>
            <a:r>
              <a:rPr lang="en-US" sz="2500" dirty="0" smtClean="0">
                <a:solidFill>
                  <a:srgbClr val="0070C0"/>
                </a:solidFill>
              </a:rPr>
              <a:t>Study “Digital divides in the world and its regions: a spatial and multivariate analysis.”   </a:t>
            </a:r>
          </a:p>
          <a:p>
            <a:r>
              <a:rPr lang="en-US" sz="2500" dirty="0" smtClean="0"/>
              <a:t>Examined determinants of global digital divide, taking into account geography based on a sample of 110 nations.</a:t>
            </a:r>
          </a:p>
          <a:p>
            <a:pPr lvl="1"/>
            <a:r>
              <a:rPr lang="en-US" sz="2500" dirty="0" smtClean="0"/>
              <a:t>Data were in publications and data-bases from international agencies, </a:t>
            </a:r>
            <a:r>
              <a:rPr lang="en-US" sz="2500" dirty="0" smtClean="0">
                <a:solidFill>
                  <a:srgbClr val="0070C0"/>
                </a:solidFill>
              </a:rPr>
              <a:t>so secrecy problem averted</a:t>
            </a:r>
            <a:r>
              <a:rPr lang="en-US" sz="2500" dirty="0" smtClean="0"/>
              <a:t>.</a:t>
            </a:r>
          </a:p>
          <a:p>
            <a:pPr lvl="1"/>
            <a:r>
              <a:rPr lang="en-US" sz="2500" dirty="0" smtClean="0">
                <a:solidFill>
                  <a:srgbClr val="0070C0"/>
                </a:solidFill>
              </a:rPr>
              <a:t>Used spatial methodologies </a:t>
            </a:r>
            <a:r>
              <a:rPr lang="en-US" sz="2500" dirty="0" smtClean="0"/>
              <a:t>of spatial autocorrelation and cluster analysis with mapping.  </a:t>
            </a:r>
          </a:p>
          <a:p>
            <a:pPr lvl="1"/>
            <a:r>
              <a:rPr lang="en-US" sz="2500" dirty="0" smtClean="0"/>
              <a:t>Subsamples were analyzed for developed and developing nations, and for continental areas.   Results showed strong differences in different world regions.</a:t>
            </a:r>
          </a:p>
          <a:p>
            <a:pPr lvl="1"/>
            <a:r>
              <a:rPr lang="en-US" sz="2500" dirty="0" smtClean="0">
                <a:solidFill>
                  <a:srgbClr val="0070C0"/>
                </a:solidFill>
              </a:rPr>
              <a:t>Theory was induced from the literature and reasoning.</a:t>
            </a:r>
            <a:r>
              <a:rPr lang="en-US" sz="2500" dirty="0" smtClean="0"/>
              <a:t>  There existed no prior theory of geographical aspects of the world’s digital divide </a:t>
            </a:r>
          </a:p>
          <a:p>
            <a:r>
              <a:rPr lang="en-US" sz="2500" u="sng" dirty="0" smtClean="0"/>
              <a:t>Progress of paper</a:t>
            </a:r>
            <a:r>
              <a:rPr lang="en-US" sz="2500" dirty="0" smtClean="0"/>
              <a:t>.  </a:t>
            </a:r>
            <a:endParaRPr lang="en-US" sz="2500" dirty="0"/>
          </a:p>
          <a:p>
            <a:pPr lvl="1"/>
            <a:r>
              <a:rPr lang="en-US" sz="2500" dirty="0" smtClean="0">
                <a:solidFill>
                  <a:srgbClr val="0070C0"/>
                </a:solidFill>
              </a:rPr>
              <a:t>1</a:t>
            </a:r>
            <a:r>
              <a:rPr lang="en-US" sz="2500" baseline="30000" dirty="0" smtClean="0">
                <a:solidFill>
                  <a:srgbClr val="0070C0"/>
                </a:solidFill>
              </a:rPr>
              <a:t>st</a:t>
            </a:r>
            <a:r>
              <a:rPr lang="en-US" sz="2500" dirty="0" smtClean="0">
                <a:solidFill>
                  <a:srgbClr val="0070C0"/>
                </a:solidFill>
              </a:rPr>
              <a:t> journal.  </a:t>
            </a:r>
            <a:r>
              <a:rPr lang="en-US" sz="2500" dirty="0" smtClean="0"/>
              <a:t>A journal in MIS just outside top basket.  The main criticism of two reviewers was that the theoretical model was not well developed.  </a:t>
            </a:r>
            <a:r>
              <a:rPr lang="en-US" sz="2500" dirty="0" smtClean="0">
                <a:solidFill>
                  <a:srgbClr val="0070C0"/>
                </a:solidFill>
              </a:rPr>
              <a:t>The 3</a:t>
            </a:r>
            <a:r>
              <a:rPr lang="en-US" sz="2500" baseline="30000" dirty="0" smtClean="0">
                <a:solidFill>
                  <a:srgbClr val="0070C0"/>
                </a:solidFill>
              </a:rPr>
              <a:t>rd</a:t>
            </a:r>
            <a:r>
              <a:rPr lang="en-US" sz="2500" dirty="0" smtClean="0">
                <a:solidFill>
                  <a:srgbClr val="0070C0"/>
                </a:solidFill>
              </a:rPr>
              <a:t> reviewer “got it: about geography</a:t>
            </a:r>
            <a:r>
              <a:rPr lang="en-US" sz="2500" dirty="0" smtClean="0"/>
              <a:t>, “The paper is unique in considering the differences in the world. Accordingly this paper analyzes the world trend by divide the world into several geographic regions.  ….The conceptual model play the essential role for such a wide-view approach.”  </a:t>
            </a:r>
          </a:p>
          <a:p>
            <a:pPr lvl="1"/>
            <a:r>
              <a:rPr lang="en-US" sz="2500" dirty="0" smtClean="0"/>
              <a:t>The 2</a:t>
            </a:r>
            <a:r>
              <a:rPr lang="en-US" sz="2500" baseline="30000" dirty="0" smtClean="0"/>
              <a:t>nd</a:t>
            </a:r>
            <a:r>
              <a:rPr lang="en-US" sz="2500" dirty="0" smtClean="0"/>
              <a:t> reviewer, however, </a:t>
            </a:r>
            <a:r>
              <a:rPr lang="en-US" sz="2500" dirty="0" smtClean="0">
                <a:solidFill>
                  <a:srgbClr val="0070C0"/>
                </a:solidFill>
              </a:rPr>
              <a:t>made no reference to geography </a:t>
            </a:r>
            <a:r>
              <a:rPr lang="en-US" sz="2500" dirty="0" smtClean="0"/>
              <a:t>and called repeatedly for a “stronger conceptual model.”</a:t>
            </a:r>
          </a:p>
          <a:p>
            <a:pPr lvl="1"/>
            <a:r>
              <a:rPr lang="en-US" sz="2500" dirty="0" smtClean="0">
                <a:solidFill>
                  <a:srgbClr val="0070C0"/>
                </a:solidFill>
              </a:rPr>
              <a:t>2</a:t>
            </a:r>
            <a:r>
              <a:rPr lang="en-US" sz="2500" baseline="30000" dirty="0" smtClean="0">
                <a:solidFill>
                  <a:srgbClr val="0070C0"/>
                </a:solidFill>
              </a:rPr>
              <a:t>nd</a:t>
            </a:r>
            <a:r>
              <a:rPr lang="en-US" sz="2500" dirty="0" smtClean="0">
                <a:solidFill>
                  <a:srgbClr val="0070C0"/>
                </a:solidFill>
              </a:rPr>
              <a:t> journal.  </a:t>
            </a:r>
            <a:r>
              <a:rPr lang="en-US" sz="2500" dirty="0" smtClean="0"/>
              <a:t>“Technological Forecasting and Social Change.”  Top ranked.  Asked right away for only minor revisions.</a:t>
            </a:r>
            <a:endParaRPr lang="en-US" sz="2500" dirty="0"/>
          </a:p>
        </p:txBody>
      </p:sp>
      <p:sp>
        <p:nvSpPr>
          <p:cNvPr id="4" name="Slide Number Placeholder 3"/>
          <p:cNvSpPr>
            <a:spLocks noGrp="1"/>
          </p:cNvSpPr>
          <p:nvPr>
            <p:ph type="sldNum" sz="quarter" idx="12"/>
          </p:nvPr>
        </p:nvSpPr>
        <p:spPr/>
        <p:txBody>
          <a:bodyPr/>
          <a:lstStyle/>
          <a:p>
            <a:fld id="{B9B3BD1E-27F5-4EE6-AD8F-83A950A1CE28}" type="slidenum">
              <a:rPr lang="en-US" smtClean="0"/>
              <a:pPr/>
              <a:t>5</a:t>
            </a:fld>
            <a:endParaRPr lang="en-US" dirty="0"/>
          </a:p>
        </p:txBody>
      </p:sp>
    </p:spTree>
    <p:extLst>
      <p:ext uri="{BB962C8B-B14F-4D97-AF65-F5344CB8AC3E}">
        <p14:creationId xmlns:p14="http://schemas.microsoft.com/office/powerpoint/2010/main" val="16970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a:t>A personal </a:t>
            </a:r>
            <a:r>
              <a:rPr lang="en-US" sz="4000" dirty="0" smtClean="0"/>
              <a:t>example (cont.)</a:t>
            </a:r>
            <a:endParaRPr lang="es-MX" sz="4000" dirty="0"/>
          </a:p>
        </p:txBody>
      </p:sp>
      <p:sp>
        <p:nvSpPr>
          <p:cNvPr id="3" name="Content Placeholder 2"/>
          <p:cNvSpPr>
            <a:spLocks noGrp="1"/>
          </p:cNvSpPr>
          <p:nvPr>
            <p:ph idx="1"/>
          </p:nvPr>
        </p:nvSpPr>
        <p:spPr>
          <a:xfrm>
            <a:off x="457200" y="838200"/>
            <a:ext cx="8229600" cy="3505199"/>
          </a:xfrm>
        </p:spPr>
        <p:txBody>
          <a:bodyPr>
            <a:normAutofit fontScale="62500" lnSpcReduction="20000"/>
          </a:bodyPr>
          <a:lstStyle/>
          <a:p>
            <a:r>
              <a:rPr lang="en-US" sz="2900" u="sng" dirty="0"/>
              <a:t>Lessons</a:t>
            </a:r>
          </a:p>
          <a:p>
            <a:pPr lvl="1"/>
            <a:r>
              <a:rPr lang="en-US" sz="2900" dirty="0">
                <a:solidFill>
                  <a:srgbClr val="0070C0"/>
                </a:solidFill>
              </a:rPr>
              <a:t>Some editors and reviewers understand why GIS and spatial analysis are important and realize the approach is new for ICT research. </a:t>
            </a:r>
            <a:r>
              <a:rPr lang="en-US" sz="2900" dirty="0" smtClean="0">
                <a:solidFill>
                  <a:srgbClr val="0070C0"/>
                </a:solidFill>
              </a:rPr>
              <a:t> </a:t>
            </a:r>
          </a:p>
          <a:p>
            <a:pPr lvl="1"/>
            <a:r>
              <a:rPr lang="en-US" sz="2900" dirty="0" smtClean="0">
                <a:solidFill>
                  <a:srgbClr val="0070C0"/>
                </a:solidFill>
              </a:rPr>
              <a:t>Others </a:t>
            </a:r>
            <a:r>
              <a:rPr lang="en-US" sz="2900" dirty="0">
                <a:solidFill>
                  <a:srgbClr val="0070C0"/>
                </a:solidFill>
              </a:rPr>
              <a:t>miss or ignore the spatial side of the research, so only look at a paper through a non-spatial  lens.     </a:t>
            </a:r>
            <a:endParaRPr lang="en-US" sz="2900" dirty="0" smtClean="0">
              <a:solidFill>
                <a:srgbClr val="0070C0"/>
              </a:solidFill>
            </a:endParaRPr>
          </a:p>
          <a:p>
            <a:pPr lvl="1"/>
            <a:r>
              <a:rPr lang="en-US" sz="2900" dirty="0" smtClean="0">
                <a:solidFill>
                  <a:srgbClr val="0070C0"/>
                </a:solidFill>
              </a:rPr>
              <a:t>Also</a:t>
            </a:r>
            <a:r>
              <a:rPr lang="en-US" sz="2900" dirty="0">
                <a:solidFill>
                  <a:srgbClr val="0070C0"/>
                </a:solidFill>
              </a:rPr>
              <a:t>, only some editors/reviewers realize that this field is on somewhat new conceptual ground.   </a:t>
            </a:r>
            <a:endParaRPr lang="en-US" sz="2900" dirty="0" smtClean="0">
              <a:solidFill>
                <a:srgbClr val="0070C0"/>
              </a:solidFill>
            </a:endParaRPr>
          </a:p>
          <a:p>
            <a:pPr lvl="1"/>
            <a:r>
              <a:rPr lang="en-US" sz="2900" dirty="0" smtClean="0">
                <a:solidFill>
                  <a:srgbClr val="0070C0"/>
                </a:solidFill>
              </a:rPr>
              <a:t>Induction </a:t>
            </a:r>
            <a:r>
              <a:rPr lang="en-US" sz="2900" dirty="0">
                <a:solidFill>
                  <a:srgbClr val="0070C0"/>
                </a:solidFill>
              </a:rPr>
              <a:t>to a fairly simple model is the stage at which a lot of our research in GIS is.  </a:t>
            </a:r>
            <a:endParaRPr lang="en-US" sz="2900" dirty="0" smtClean="0">
              <a:solidFill>
                <a:srgbClr val="0070C0"/>
              </a:solidFill>
            </a:endParaRPr>
          </a:p>
          <a:p>
            <a:pPr lvl="1"/>
            <a:r>
              <a:rPr lang="en-US" sz="2900" dirty="0" smtClean="0">
                <a:solidFill>
                  <a:srgbClr val="0070C0"/>
                </a:solidFill>
              </a:rPr>
              <a:t>As </a:t>
            </a:r>
            <a:r>
              <a:rPr lang="en-US" sz="2900" dirty="0">
                <a:solidFill>
                  <a:srgbClr val="0070C0"/>
                </a:solidFill>
              </a:rPr>
              <a:t>we build up more of a conceptual base within IS/IT, we will find it easier to inform reviewers.    </a:t>
            </a:r>
            <a:endParaRPr lang="en-US" sz="2900" dirty="0" smtClean="0">
              <a:solidFill>
                <a:srgbClr val="0070C0"/>
              </a:solidFill>
            </a:endParaRPr>
          </a:p>
          <a:p>
            <a:pPr lvl="2"/>
            <a:r>
              <a:rPr lang="en-US" sz="2600" dirty="0" smtClean="0">
                <a:solidFill>
                  <a:srgbClr val="00B050"/>
                </a:solidFill>
              </a:rPr>
              <a:t>Consider </a:t>
            </a:r>
            <a:r>
              <a:rPr lang="en-US" sz="2600" dirty="0">
                <a:solidFill>
                  <a:srgbClr val="00B050"/>
                </a:solidFill>
              </a:rPr>
              <a:t>– 25 years ago, the Technology Acceptance Model (Fred </a:t>
            </a:r>
            <a:r>
              <a:rPr lang="en-US" sz="2600" dirty="0" smtClean="0">
                <a:solidFill>
                  <a:srgbClr val="00B050"/>
                </a:solidFill>
              </a:rPr>
              <a:t>Davis, MISQ, 1989) </a:t>
            </a:r>
            <a:r>
              <a:rPr lang="en-US" sz="2600" dirty="0">
                <a:solidFill>
                  <a:srgbClr val="00B050"/>
                </a:solidFill>
              </a:rPr>
              <a:t>was novel and not well understood by editors or reviewers</a:t>
            </a:r>
            <a:r>
              <a:rPr lang="en-US" sz="2600" dirty="0" smtClean="0">
                <a:solidFill>
                  <a:srgbClr val="00B050"/>
                </a:solidFill>
              </a:rPr>
              <a:t>..</a:t>
            </a:r>
          </a:p>
          <a:p>
            <a:pPr lvl="2"/>
            <a:endParaRPr lang="en-US" sz="2900" dirty="0" smtClean="0">
              <a:solidFill>
                <a:srgbClr val="00B050"/>
              </a:solidFill>
            </a:endParaRPr>
          </a:p>
          <a:p>
            <a:pPr marL="400050" lvl="1" indent="0">
              <a:buNone/>
            </a:pPr>
            <a:endParaRPr lang="es-MX" dirty="0"/>
          </a:p>
        </p:txBody>
      </p:sp>
      <p:sp>
        <p:nvSpPr>
          <p:cNvPr id="4" name="Slide Number Placeholder 3"/>
          <p:cNvSpPr>
            <a:spLocks noGrp="1"/>
          </p:cNvSpPr>
          <p:nvPr>
            <p:ph type="sldNum" sz="quarter" idx="12"/>
          </p:nvPr>
        </p:nvSpPr>
        <p:spPr/>
        <p:txBody>
          <a:bodyPr/>
          <a:lstStyle/>
          <a:p>
            <a:fld id="{B9B3BD1E-27F5-4EE6-AD8F-83A950A1CE28}" type="slidenum">
              <a:rPr lang="en-US" smtClean="0"/>
              <a:pPr/>
              <a:t>6</a:t>
            </a:fld>
            <a:endParaRPr lang="en-US" dirty="0"/>
          </a:p>
        </p:txBody>
      </p:sp>
      <p:sp>
        <p:nvSpPr>
          <p:cNvPr id="5" name="TextBox 4"/>
          <p:cNvSpPr txBox="1"/>
          <p:nvPr/>
        </p:nvSpPr>
        <p:spPr>
          <a:xfrm>
            <a:off x="609600" y="4343399"/>
            <a:ext cx="3505200" cy="2308324"/>
          </a:xfrm>
          <a:prstGeom prst="rect">
            <a:avLst/>
          </a:prstGeom>
          <a:noFill/>
        </p:spPr>
        <p:txBody>
          <a:bodyPr wrap="square" rtlCol="0">
            <a:spAutoFit/>
          </a:bodyPr>
          <a:lstStyle/>
          <a:p>
            <a:pPr lvl="1"/>
            <a:r>
              <a:rPr lang="en-US" dirty="0">
                <a:solidFill>
                  <a:srgbClr val="002060"/>
                </a:solidFill>
              </a:rPr>
              <a:t>It behooves researchers submitting GIS and spatial research to IS/IT and Business journals to </a:t>
            </a:r>
            <a:r>
              <a:rPr lang="en-US" dirty="0" smtClean="0">
                <a:solidFill>
                  <a:srgbClr val="002060"/>
                </a:solidFill>
              </a:rPr>
              <a:t>write extra parts of manuscripts giving </a:t>
            </a:r>
            <a:r>
              <a:rPr lang="en-US" dirty="0">
                <a:solidFill>
                  <a:srgbClr val="002060"/>
                </a:solidFill>
              </a:rPr>
              <a:t>basic explanations of any GIS methods, concepts, and theories utilized.</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8175" y="4343399"/>
            <a:ext cx="3802380" cy="2091626"/>
          </a:xfrm>
          <a:prstGeom prst="rect">
            <a:avLst/>
          </a:prstGeom>
        </p:spPr>
      </p:pic>
    </p:spTree>
    <p:extLst>
      <p:ext uri="{BB962C8B-B14F-4D97-AF65-F5344CB8AC3E}">
        <p14:creationId xmlns:p14="http://schemas.microsoft.com/office/powerpoint/2010/main" val="149675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p:cNvSpPr>
            <a:spLocks noGrp="1"/>
          </p:cNvSpPr>
          <p:nvPr>
            <p:ph idx="1"/>
          </p:nvPr>
        </p:nvSpPr>
        <p:spPr>
          <a:xfrm>
            <a:off x="457200" y="228600"/>
            <a:ext cx="8229600" cy="5897563"/>
          </a:xfrm>
        </p:spPr>
        <p:txBody>
          <a:bodyPr>
            <a:normAutofit lnSpcReduction="10000"/>
          </a:bodyPr>
          <a:lstStyle/>
          <a:p>
            <a:endParaRPr lang="en-US" sz="2800" dirty="0" smtClean="0"/>
          </a:p>
          <a:p>
            <a:r>
              <a:rPr lang="en-US" sz="2800" dirty="0" smtClean="0"/>
              <a:t>Spatial business intelligence </a:t>
            </a:r>
          </a:p>
          <a:p>
            <a:r>
              <a:rPr lang="en-US" sz="2800" dirty="0" smtClean="0"/>
              <a:t>Spatial data mining and knowledge discovery</a:t>
            </a:r>
          </a:p>
          <a:p>
            <a:r>
              <a:rPr lang="en-US" sz="2800" dirty="0" smtClean="0"/>
              <a:t>Web-based GIS concepts and applications</a:t>
            </a:r>
          </a:p>
          <a:p>
            <a:r>
              <a:rPr lang="en-US" sz="2800" dirty="0" smtClean="0"/>
              <a:t>Collaborative spatial decision-based systems</a:t>
            </a:r>
          </a:p>
          <a:p>
            <a:r>
              <a:rPr lang="en-US" sz="2800" dirty="0" smtClean="0"/>
              <a:t>Virtual teams</a:t>
            </a:r>
          </a:p>
          <a:p>
            <a:r>
              <a:rPr lang="en-US" sz="2800" dirty="0" smtClean="0"/>
              <a:t>Location in social networking</a:t>
            </a:r>
          </a:p>
          <a:p>
            <a:r>
              <a:rPr lang="en-US" sz="2800" dirty="0" smtClean="0"/>
              <a:t>Mobile-based GIS concepts and applications</a:t>
            </a:r>
          </a:p>
          <a:p>
            <a:r>
              <a:rPr lang="en-US" sz="2800" dirty="0" smtClean="0"/>
              <a:t>Case studies </a:t>
            </a:r>
          </a:p>
          <a:p>
            <a:r>
              <a:rPr lang="en-US" sz="2800" dirty="0" smtClean="0"/>
              <a:t>Theoretical studies</a:t>
            </a:r>
          </a:p>
          <a:p>
            <a:r>
              <a:rPr lang="en-US" sz="2800" dirty="0" smtClean="0"/>
              <a:t>Methodological papers</a:t>
            </a:r>
          </a:p>
          <a:p>
            <a:r>
              <a:rPr lang="en-US" sz="2800" dirty="0" smtClean="0"/>
              <a:t>Experimental studies</a:t>
            </a:r>
          </a:p>
          <a:p>
            <a:endParaRPr lang="en-US" dirty="0" smtClean="0"/>
          </a:p>
        </p:txBody>
      </p:sp>
      <p:sp>
        <p:nvSpPr>
          <p:cNvPr id="94211" name="Title 1"/>
          <p:cNvSpPr>
            <a:spLocks noGrp="1"/>
          </p:cNvSpPr>
          <p:nvPr>
            <p:ph type="title"/>
          </p:nvPr>
        </p:nvSpPr>
        <p:spPr>
          <a:xfrm>
            <a:off x="457200" y="274638"/>
            <a:ext cx="8229600" cy="334962"/>
          </a:xfrm>
        </p:spPr>
        <p:txBody>
          <a:bodyPr>
            <a:normAutofit fontScale="90000"/>
          </a:bodyPr>
          <a:lstStyle/>
          <a:p>
            <a:r>
              <a:rPr lang="en-US" sz="2800" dirty="0" smtClean="0">
                <a:solidFill>
                  <a:srgbClr val="00B0F0"/>
                </a:solidFill>
              </a:rPr>
              <a:t>Alternatives for IS/IT-based Geospatial research</a:t>
            </a:r>
          </a:p>
        </p:txBody>
      </p:sp>
      <p:sp>
        <p:nvSpPr>
          <p:cNvPr id="2" name="Slide Number Placeholder 1"/>
          <p:cNvSpPr>
            <a:spLocks noGrp="1"/>
          </p:cNvSpPr>
          <p:nvPr>
            <p:ph type="sldNum" sz="quarter" idx="12"/>
          </p:nvPr>
        </p:nvSpPr>
        <p:spPr/>
        <p:txBody>
          <a:bodyPr/>
          <a:lstStyle/>
          <a:p>
            <a:fld id="{B9B3BD1E-27F5-4EE6-AD8F-83A950A1CE28}" type="slidenum">
              <a:rPr lang="en-US" smtClean="0"/>
              <a:pPr/>
              <a:t>7</a:t>
            </a:fld>
            <a:endParaRPr lang="en-US" dirty="0"/>
          </a:p>
        </p:txBody>
      </p:sp>
    </p:spTree>
    <p:extLst>
      <p:ext uri="{BB962C8B-B14F-4D97-AF65-F5344CB8AC3E}">
        <p14:creationId xmlns:p14="http://schemas.microsoft.com/office/powerpoint/2010/main" val="3533804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381000" y="457200"/>
            <a:ext cx="8229600" cy="334963"/>
          </a:xfrm>
        </p:spPr>
        <p:txBody>
          <a:bodyPr>
            <a:normAutofit fontScale="90000"/>
          </a:bodyPr>
          <a:lstStyle/>
          <a:p>
            <a:r>
              <a:rPr lang="en-US" sz="2800" dirty="0" smtClean="0">
                <a:solidFill>
                  <a:srgbClr val="00B0F0"/>
                </a:solidFill>
              </a:rPr>
              <a:t>Alternatives for IS/IT-based Geospatial research (cont.)</a:t>
            </a:r>
          </a:p>
        </p:txBody>
      </p:sp>
      <p:sp>
        <p:nvSpPr>
          <p:cNvPr id="95235" name="Content Placeholder 2"/>
          <p:cNvSpPr>
            <a:spLocks noGrp="1"/>
          </p:cNvSpPr>
          <p:nvPr>
            <p:ph idx="1"/>
          </p:nvPr>
        </p:nvSpPr>
        <p:spPr>
          <a:xfrm>
            <a:off x="381000" y="990600"/>
            <a:ext cx="8229600" cy="4525963"/>
          </a:xfrm>
        </p:spPr>
        <p:txBody>
          <a:bodyPr>
            <a:normAutofit fontScale="92500" lnSpcReduction="20000"/>
          </a:bodyPr>
          <a:lstStyle/>
          <a:p>
            <a:r>
              <a:rPr lang="en-US" sz="2800" dirty="0" smtClean="0"/>
              <a:t>Human, organizational, and management factors in spatial systems</a:t>
            </a:r>
          </a:p>
          <a:p>
            <a:r>
              <a:rPr lang="en-US" sz="2800" dirty="0" smtClean="0"/>
              <a:t>Ethical aspects of GIS and spatial decision-making</a:t>
            </a:r>
          </a:p>
          <a:p>
            <a:r>
              <a:rPr lang="en-US" sz="2800" dirty="0" smtClean="0"/>
              <a:t>Studies of investment in and benefits of GIS, spatial BI, or SDSS</a:t>
            </a:r>
          </a:p>
          <a:p>
            <a:r>
              <a:rPr lang="en-US" sz="2800" dirty="0" smtClean="0"/>
              <a:t>Locational privacy</a:t>
            </a:r>
          </a:p>
          <a:p>
            <a:r>
              <a:rPr lang="en-US" sz="2800" dirty="0" smtClean="0"/>
              <a:t>GIS and social media</a:t>
            </a:r>
          </a:p>
          <a:p>
            <a:r>
              <a:rPr lang="en-US" sz="2800" dirty="0" smtClean="0"/>
              <a:t>Quality measures and evaluation of spatial systems</a:t>
            </a:r>
          </a:p>
          <a:p>
            <a:r>
              <a:rPr lang="en-US" sz="2800" dirty="0" smtClean="0"/>
              <a:t>Systems and software development of GIS</a:t>
            </a:r>
          </a:p>
          <a:p>
            <a:r>
              <a:rPr lang="en-US" sz="2800" dirty="0" smtClean="0"/>
              <a:t>Digital divide</a:t>
            </a:r>
          </a:p>
          <a:p>
            <a:r>
              <a:rPr lang="en-US" sz="2800" dirty="0" smtClean="0"/>
              <a:t>CEO, CIO-level strategies for GIS and location</a:t>
            </a:r>
          </a:p>
          <a:p>
            <a:endParaRPr lang="en-US" dirty="0" smtClean="0"/>
          </a:p>
        </p:txBody>
      </p:sp>
      <p:sp>
        <p:nvSpPr>
          <p:cNvPr id="2" name="Slide Number Placeholder 1"/>
          <p:cNvSpPr>
            <a:spLocks noGrp="1"/>
          </p:cNvSpPr>
          <p:nvPr>
            <p:ph type="sldNum" sz="quarter" idx="12"/>
          </p:nvPr>
        </p:nvSpPr>
        <p:spPr/>
        <p:txBody>
          <a:bodyPr/>
          <a:lstStyle/>
          <a:p>
            <a:fld id="{B9B3BD1E-27F5-4EE6-AD8F-83A950A1CE28}" type="slidenum">
              <a:rPr lang="en-US" smtClean="0"/>
              <a:pPr/>
              <a:t>8</a:t>
            </a:fld>
            <a:endParaRPr lang="en-US" dirty="0"/>
          </a:p>
        </p:txBody>
      </p:sp>
    </p:spTree>
    <p:extLst>
      <p:ext uri="{BB962C8B-B14F-4D97-AF65-F5344CB8AC3E}">
        <p14:creationId xmlns:p14="http://schemas.microsoft.com/office/powerpoint/2010/main" val="780450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457200" y="381000"/>
            <a:ext cx="8229600" cy="838200"/>
          </a:xfrm>
        </p:spPr>
        <p:txBody>
          <a:bodyPr>
            <a:normAutofit fontScale="90000"/>
          </a:bodyPr>
          <a:lstStyle/>
          <a:p>
            <a:r>
              <a:rPr lang="en-US" sz="2800" b="1" dirty="0" smtClean="0">
                <a:solidFill>
                  <a:srgbClr val="FF0000"/>
                </a:solidFill>
              </a:rPr>
              <a:t/>
            </a:r>
            <a:br>
              <a:rPr lang="en-US" sz="2800" b="1" dirty="0" smtClean="0">
                <a:solidFill>
                  <a:srgbClr val="FF0000"/>
                </a:solidFill>
              </a:rPr>
            </a:br>
            <a:r>
              <a:rPr lang="en-US" sz="2800" b="1" dirty="0">
                <a:solidFill>
                  <a:srgbClr val="FF0000"/>
                </a:solidFill>
              </a:rPr>
              <a:t/>
            </a:r>
            <a:br>
              <a:rPr lang="en-US" sz="2800" b="1" dirty="0">
                <a:solidFill>
                  <a:srgbClr val="FF0000"/>
                </a:solidFill>
              </a:rPr>
            </a:br>
            <a:r>
              <a:rPr lang="en-US" sz="2800" dirty="0" smtClean="0"/>
              <a:t>Articles on GIS and Location Analysis published in selected leading MIS Journals for the 15 year period of 1998-2012</a:t>
            </a:r>
            <a:r>
              <a:rPr lang="en-US" dirty="0" smtClean="0"/>
              <a:t/>
            </a:r>
            <a:br>
              <a:rPr lang="en-US" dirty="0" smtClean="0"/>
            </a:br>
            <a:endParaRPr lang="en-US" dirty="0" smtClean="0"/>
          </a:p>
        </p:txBody>
      </p:sp>
      <p:sp>
        <p:nvSpPr>
          <p:cNvPr id="96259" name="Content Placeholder 2"/>
          <p:cNvSpPr>
            <a:spLocks noGrp="1"/>
          </p:cNvSpPr>
          <p:nvPr>
            <p:ph idx="1"/>
          </p:nvPr>
        </p:nvSpPr>
        <p:spPr>
          <a:xfrm>
            <a:off x="381000" y="1447800"/>
            <a:ext cx="8458200" cy="5410200"/>
          </a:xfrm>
        </p:spPr>
        <p:txBody>
          <a:bodyPr>
            <a:normAutofit lnSpcReduction="10000"/>
          </a:bodyPr>
          <a:lstStyle/>
          <a:p>
            <a:pPr marL="0" indent="0">
              <a:buFontTx/>
              <a:buNone/>
            </a:pPr>
            <a:r>
              <a:rPr lang="en-US" sz="1800" i="1" dirty="0" smtClean="0">
                <a:solidFill>
                  <a:schemeClr val="accent1"/>
                </a:solidFill>
              </a:rPr>
              <a:t>ISR (1 article)</a:t>
            </a:r>
            <a:endParaRPr lang="en-US" sz="1800" i="1" dirty="0">
              <a:solidFill>
                <a:schemeClr val="accent1"/>
              </a:solidFill>
            </a:endParaRPr>
          </a:p>
          <a:p>
            <a:pPr marL="0" indent="0">
              <a:buFontTx/>
              <a:buNone/>
            </a:pPr>
            <a:r>
              <a:rPr lang="en-US" sz="1800" dirty="0"/>
              <a:t>Dennis, Alan R. and Traci A. Carte. 1998. Using </a:t>
            </a:r>
            <a:r>
              <a:rPr lang="en-US" sz="1800" dirty="0" smtClean="0"/>
              <a:t>geographical information systems </a:t>
            </a:r>
            <a:r>
              <a:rPr lang="en-US" sz="1800" dirty="0"/>
              <a:t>for </a:t>
            </a:r>
            <a:r>
              <a:rPr lang="en-US" sz="1800" dirty="0" smtClean="0"/>
              <a:t>decision making</a:t>
            </a:r>
            <a:r>
              <a:rPr lang="en-US" sz="1800" dirty="0"/>
              <a:t>: Extending </a:t>
            </a:r>
            <a:r>
              <a:rPr lang="en-US" sz="1800" dirty="0" smtClean="0"/>
              <a:t>cognitive fit theory </a:t>
            </a:r>
            <a:r>
              <a:rPr lang="en-US" sz="1800" dirty="0"/>
              <a:t>to </a:t>
            </a:r>
            <a:r>
              <a:rPr lang="en-US" sz="1800" dirty="0" smtClean="0"/>
              <a:t>map-based presentations</a:t>
            </a:r>
            <a:r>
              <a:rPr lang="en-US" sz="1800" dirty="0"/>
              <a:t>. </a:t>
            </a:r>
            <a:r>
              <a:rPr lang="en-US" sz="1800" i="1" dirty="0"/>
              <a:t>ISR</a:t>
            </a:r>
            <a:r>
              <a:rPr lang="en-US" sz="1800" dirty="0"/>
              <a:t> 9(2): 194-203.</a:t>
            </a:r>
          </a:p>
          <a:p>
            <a:pPr marL="0" indent="0">
              <a:buFontTx/>
              <a:buNone/>
            </a:pPr>
            <a:endParaRPr lang="en-US" sz="1200" i="1" dirty="0" smtClean="0">
              <a:solidFill>
                <a:srgbClr val="FF0000"/>
              </a:solidFill>
            </a:endParaRPr>
          </a:p>
          <a:p>
            <a:pPr marL="0" indent="0">
              <a:buFontTx/>
              <a:buNone/>
            </a:pPr>
            <a:r>
              <a:rPr lang="en-US" sz="1800" i="1" dirty="0" smtClean="0">
                <a:solidFill>
                  <a:schemeClr val="accent1"/>
                </a:solidFill>
              </a:rPr>
              <a:t>MISQ (2 articles)</a:t>
            </a:r>
            <a:endParaRPr lang="en-US" sz="1800" dirty="0" smtClean="0">
              <a:solidFill>
                <a:schemeClr val="accent1"/>
              </a:solidFill>
            </a:endParaRPr>
          </a:p>
          <a:p>
            <a:pPr marL="0" indent="0">
              <a:buFontTx/>
              <a:buNone/>
            </a:pPr>
            <a:r>
              <a:rPr lang="en-US" sz="1800" dirty="0" smtClean="0"/>
              <a:t>Mennecke, Brian, Martin Crossland, and Brenda Killingsworth.  2000. Is a map more than a picture?  The role of SDSS technology, subject characteristics, and problem complexity on map reading and problem solving.  </a:t>
            </a:r>
            <a:r>
              <a:rPr lang="en-US" sz="1800" i="1" dirty="0" smtClean="0"/>
              <a:t>MISQ</a:t>
            </a:r>
            <a:r>
              <a:rPr lang="en-US" sz="1800" dirty="0" smtClean="0"/>
              <a:t> 24(4):601-629.</a:t>
            </a:r>
          </a:p>
          <a:p>
            <a:pPr marL="0" indent="0">
              <a:buFontTx/>
              <a:buNone/>
            </a:pPr>
            <a:endParaRPr lang="en-US" sz="1200" dirty="0"/>
          </a:p>
          <a:p>
            <a:pPr marL="0" indent="0">
              <a:buNone/>
            </a:pPr>
            <a:r>
              <a:rPr lang="en-US" sz="1800" dirty="0"/>
              <a:t>Walsham, Geoff and S. Sahay.  1999.  GIS for district-level administration in India: Problems and Opportunities.  </a:t>
            </a:r>
            <a:r>
              <a:rPr lang="en-US" sz="1800" i="1" dirty="0"/>
              <a:t>MISQ</a:t>
            </a:r>
            <a:r>
              <a:rPr lang="en-US" sz="1800" dirty="0"/>
              <a:t> 23(1):39-66.</a:t>
            </a:r>
          </a:p>
          <a:p>
            <a:pPr marL="0" indent="0">
              <a:buFontTx/>
              <a:buNone/>
            </a:pPr>
            <a:endParaRPr lang="en-US" sz="1200" dirty="0" smtClean="0"/>
          </a:p>
          <a:p>
            <a:pPr marL="0" indent="0">
              <a:buFontTx/>
              <a:buNone/>
            </a:pPr>
            <a:r>
              <a:rPr lang="en-US" sz="1800" i="1" dirty="0" smtClean="0">
                <a:solidFill>
                  <a:schemeClr val="accent1"/>
                </a:solidFill>
              </a:rPr>
              <a:t>EJIS—None</a:t>
            </a:r>
            <a:r>
              <a:rPr lang="en-US" sz="1800" i="1" dirty="0" smtClean="0">
                <a:solidFill>
                  <a:srgbClr val="FF0000"/>
                </a:solidFill>
              </a:rPr>
              <a:t> </a:t>
            </a:r>
            <a:endParaRPr lang="en-US" sz="1800" i="1" dirty="0">
              <a:solidFill>
                <a:srgbClr val="FF0000"/>
              </a:solidFill>
            </a:endParaRPr>
          </a:p>
          <a:p>
            <a:pPr marL="0" indent="0">
              <a:buFontTx/>
              <a:buNone/>
            </a:pPr>
            <a:endParaRPr lang="en-US" sz="1200" i="1" dirty="0" smtClean="0"/>
          </a:p>
          <a:p>
            <a:pPr marL="0" indent="0">
              <a:buFontTx/>
              <a:buNone/>
            </a:pPr>
            <a:r>
              <a:rPr lang="en-US" sz="1800" i="1" dirty="0" smtClean="0">
                <a:solidFill>
                  <a:schemeClr val="accent1"/>
                </a:solidFill>
              </a:rPr>
              <a:t>JMIS (1 article)</a:t>
            </a:r>
            <a:endParaRPr lang="en-US" sz="1800" dirty="0" smtClean="0">
              <a:solidFill>
                <a:schemeClr val="accent1"/>
              </a:solidFill>
            </a:endParaRPr>
          </a:p>
          <a:p>
            <a:pPr marL="0" indent="0">
              <a:buFontTx/>
              <a:buNone/>
            </a:pPr>
            <a:r>
              <a:rPr lang="en-US" sz="1800" dirty="0" smtClean="0"/>
              <a:t>Biocca, Frank, Charles Owen, Arthur Tang, and Corey Bohil.  2007.  Attention issues in spatial information systems: Directing mobile users’ visual attention using augmented reality.  </a:t>
            </a:r>
            <a:r>
              <a:rPr lang="en-US" sz="1800" i="1" dirty="0" smtClean="0"/>
              <a:t>JMIS</a:t>
            </a:r>
            <a:r>
              <a:rPr lang="en-US" sz="1800" dirty="0" smtClean="0"/>
              <a:t> 23(4):163-184.</a:t>
            </a:r>
          </a:p>
          <a:p>
            <a:pPr marL="0" indent="0">
              <a:buFontTx/>
              <a:buNone/>
            </a:pPr>
            <a:endParaRPr lang="en-US" sz="1600" dirty="0" smtClean="0"/>
          </a:p>
          <a:p>
            <a:pPr marL="0" indent="0">
              <a:buFontTx/>
              <a:buNone/>
            </a:pPr>
            <a:endParaRPr lang="en-US" sz="1600" dirty="0" smtClean="0"/>
          </a:p>
          <a:p>
            <a:pPr marL="0" indent="0">
              <a:buFontTx/>
              <a:buNone/>
            </a:pPr>
            <a:endParaRPr lang="en-US" sz="1800" dirty="0" smtClean="0"/>
          </a:p>
        </p:txBody>
      </p:sp>
      <p:sp>
        <p:nvSpPr>
          <p:cNvPr id="2" name="Slide Number Placeholder 1"/>
          <p:cNvSpPr>
            <a:spLocks noGrp="1"/>
          </p:cNvSpPr>
          <p:nvPr>
            <p:ph type="sldNum" sz="quarter" idx="12"/>
          </p:nvPr>
        </p:nvSpPr>
        <p:spPr/>
        <p:txBody>
          <a:bodyPr/>
          <a:lstStyle/>
          <a:p>
            <a:fld id="{B9B3BD1E-27F5-4EE6-AD8F-83A950A1CE28}" type="slidenum">
              <a:rPr lang="en-US" smtClean="0"/>
              <a:pPr/>
              <a:t>9</a:t>
            </a:fld>
            <a:endParaRPr lang="en-US" dirty="0"/>
          </a:p>
        </p:txBody>
      </p:sp>
    </p:spTree>
    <p:extLst>
      <p:ext uri="{BB962C8B-B14F-4D97-AF65-F5344CB8AC3E}">
        <p14:creationId xmlns:p14="http://schemas.microsoft.com/office/powerpoint/2010/main" val="1939013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6D8C7621-FEEC-4996-AE72-028EAFE36EEB}">
  <ds:schemaRefs>
    <ds:schemaRef ds:uri="ESRI.ArcGIS.Mapping.OfficeIntegration.PowerPointInfo"/>
  </ds:schemaRefs>
</ds:datastoreItem>
</file>

<file path=customXml/itemProps2.xml><?xml version="1.0" encoding="utf-8"?>
<ds:datastoreItem xmlns:ds="http://schemas.openxmlformats.org/officeDocument/2006/customXml" ds:itemID="{7823CC8B-F153-429F-B599-9F255C75103A}">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1284</TotalTime>
  <Words>2755</Words>
  <Application>Microsoft Office PowerPoint</Application>
  <PresentationFormat>On-screen Show (4:3)</PresentationFormat>
  <Paragraphs>227</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Segment 4  Building a Publication Record in GIS: The Spatial Research Ecosystem  Presenter: James Pick*, University of Redlands   * Namchul Shin, Pace University, collaborated in preparing these slides </vt:lpstr>
      <vt:lpstr>IS/IT Research in GIS - Background</vt:lpstr>
      <vt:lpstr>In geospatial studies of organizations, there is commonly a constraint of Business secrecy regarding GIS and spatial systems</vt:lpstr>
      <vt:lpstr>Types of research design</vt:lpstr>
      <vt:lpstr>A personal example</vt:lpstr>
      <vt:lpstr>A personal example (cont.)</vt:lpstr>
      <vt:lpstr>Alternatives for IS/IT-based Geospatial research</vt:lpstr>
      <vt:lpstr>Alternatives for IS/IT-based Geospatial research (cont.)</vt:lpstr>
      <vt:lpstr>  Articles on GIS and Location Analysis published in selected leading MIS Journals for the 15 year period of 1998-2012 </vt:lpstr>
      <vt:lpstr>                           GIS Articles (cont.)</vt:lpstr>
      <vt:lpstr>GIS Articles (cont.)</vt:lpstr>
      <vt:lpstr>Topics So Far of GIS Articles</vt:lpstr>
      <vt:lpstr>Examples of research from leading journals (cont.)</vt:lpstr>
      <vt:lpstr>Examples of research from leading journals (cont.)</vt:lpstr>
      <vt:lpstr>Examples of research from leading journals (cont.)</vt:lpstr>
      <vt:lpstr>Supplementary Literature Review</vt:lpstr>
      <vt:lpstr>Building a Publication Record in GIS</vt:lpstr>
      <vt:lpstr>Questions on Potential for GIS research in the IS/IT discipline.</vt:lpstr>
      <vt:lpstr>Conclusion on Research in GIS Observations about the spatial research ecosystem</vt:lpstr>
      <vt:lpstr>Conclusion on Research in GIS Observations about the spatial research ecosystem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in GIS from  an IS/IT Perspective  Presenters: James Pick, University of Redlands Namchul Shin, Pace University</dc:title>
  <dc:creator>James Pick</dc:creator>
  <cp:lastModifiedBy>James Pick</cp:lastModifiedBy>
  <cp:revision>80</cp:revision>
  <cp:lastPrinted>2014-12-05T07:44:08Z</cp:lastPrinted>
  <dcterms:created xsi:type="dcterms:W3CDTF">2013-06-10T17:35:24Z</dcterms:created>
  <dcterms:modified xsi:type="dcterms:W3CDTF">2014-12-05T08:06:00Z</dcterms:modified>
</cp:coreProperties>
</file>