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Comforta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mfortaa-bold.fntdata"/><Relationship Id="rId25" Type="http://schemas.openxmlformats.org/officeDocument/2006/relationships/font" Target="fonts/Comforta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f3fe30095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f3fe30095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pictures and ask students to guess trees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f3fe30095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f3fe30095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Phenomena: What do you think is happening in this video? What do you notice?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81183ba04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1183ba04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f3fe30095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f3fe30095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Seed observation and what it tells us about the way it might be dispersed:</a:t>
            </a:r>
            <a:endParaRPr/>
          </a:p>
          <a:p>
            <a:pPr indent="0" lvl="0" marL="0" rtl="0" algn="l">
              <a:spcBef>
                <a:spcPts val="0"/>
              </a:spcBef>
              <a:spcAft>
                <a:spcPts val="0"/>
              </a:spcAft>
              <a:buNone/>
            </a:pPr>
            <a:r>
              <a:rPr lang="en"/>
              <a:t>Wind</a:t>
            </a:r>
            <a:endParaRPr/>
          </a:p>
          <a:p>
            <a:pPr indent="0" lvl="0" marL="0" rtl="0" algn="l">
              <a:spcBef>
                <a:spcPts val="0"/>
              </a:spcBef>
              <a:spcAft>
                <a:spcPts val="0"/>
              </a:spcAft>
              <a:buNone/>
            </a:pPr>
            <a:r>
              <a:rPr lang="en"/>
              <a:t>Water</a:t>
            </a:r>
            <a:endParaRPr/>
          </a:p>
          <a:p>
            <a:pPr indent="0" lvl="0" marL="0" rtl="0" algn="l">
              <a:spcBef>
                <a:spcPts val="0"/>
              </a:spcBef>
              <a:spcAft>
                <a:spcPts val="0"/>
              </a:spcAft>
              <a:buNone/>
            </a:pPr>
            <a:r>
              <a:rPr lang="en"/>
              <a:t>Animals - consumption, exterior transport</a:t>
            </a:r>
            <a:endParaRPr/>
          </a:p>
          <a:p>
            <a:pPr indent="0" lvl="0" marL="0" rtl="0" algn="l">
              <a:spcBef>
                <a:spcPts val="0"/>
              </a:spcBef>
              <a:spcAft>
                <a:spcPts val="0"/>
              </a:spcAft>
              <a:buNone/>
            </a:pPr>
            <a:r>
              <a:rPr lang="en"/>
              <a:t>Gravity</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e302ff15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e302ff15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Seed guessing/ID as trees appear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e302ff15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e302ff15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Discussed in earlier slide: fruit, medicine, reducing heating/cooling costs, air quality benefits, habitat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slide: local food (elderberry jam), protecting ag from wind, shade for people, dyes/pigments, elevation of soil health - aeration, stability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f3fe3009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f3fe3009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Distribute tree profiles and care worksheets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e302ff15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e302ff15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with photos and have students guess the seeds.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e302ff15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e302ff15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Reduce waste by donating clothes you no longer need</a:t>
            </a:r>
            <a:endParaRPr/>
          </a:p>
          <a:p>
            <a:pPr indent="0" lvl="0" marL="0" rtl="0" algn="l">
              <a:spcBef>
                <a:spcPts val="0"/>
              </a:spcBef>
              <a:spcAft>
                <a:spcPts val="0"/>
              </a:spcAft>
              <a:buNone/>
            </a:pPr>
            <a:r>
              <a:rPr lang="en"/>
              <a:t>Save water</a:t>
            </a:r>
            <a:endParaRPr/>
          </a:p>
          <a:p>
            <a:pPr indent="0" lvl="0" marL="0" rtl="0" algn="l">
              <a:spcBef>
                <a:spcPts val="0"/>
              </a:spcBef>
              <a:spcAft>
                <a:spcPts val="0"/>
              </a:spcAft>
              <a:buNone/>
            </a:pPr>
            <a:r>
              <a:rPr lang="en"/>
              <a:t>Get outside!</a:t>
            </a:r>
            <a:endParaRPr/>
          </a:p>
          <a:p>
            <a:pPr indent="0" lvl="0" marL="0" rtl="0" algn="l">
              <a:spcBef>
                <a:spcPts val="0"/>
              </a:spcBef>
              <a:spcAft>
                <a:spcPts val="0"/>
              </a:spcAft>
              <a:buNone/>
            </a:pPr>
            <a:r>
              <a:rPr lang="en"/>
              <a:t>Plant pollinator habitat</a:t>
            </a:r>
            <a:endParaRPr/>
          </a:p>
          <a:p>
            <a:pPr indent="0" lvl="0" marL="0" rtl="0" algn="l">
              <a:spcBef>
                <a:spcPts val="0"/>
              </a:spcBef>
              <a:spcAft>
                <a:spcPts val="0"/>
              </a:spcAft>
              <a:buNone/>
            </a:pPr>
            <a:r>
              <a:rPr lang="en"/>
              <a:t>Eat locally</a:t>
            </a:r>
            <a:endParaRPr/>
          </a:p>
          <a:p>
            <a:pPr indent="0" lvl="0" marL="0" rtl="0" algn="l">
              <a:spcBef>
                <a:spcPts val="0"/>
              </a:spcBef>
              <a:spcAft>
                <a:spcPts val="0"/>
              </a:spcAft>
              <a:buNone/>
            </a:pPr>
            <a:r>
              <a:rPr lang="en"/>
              <a:t>Other ideas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f3fe30095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f3fe30095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to students</a:t>
            </a:r>
            <a:endParaRPr/>
          </a:p>
          <a:p>
            <a:pPr indent="0" lvl="0" marL="0" rtl="0" algn="l">
              <a:spcBef>
                <a:spcPts val="0"/>
              </a:spcBef>
              <a:spcAft>
                <a:spcPts val="0"/>
              </a:spcAft>
              <a:buNone/>
            </a:pPr>
            <a:r>
              <a:rPr lang="en"/>
              <a:t>redlands.edu/trees demo at end, time permitting: map, resources, activities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f3fe30095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6f3fe30095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81183ba04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81183ba04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6f3fe3009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f3fe3009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questions to gather students’ current knowledge; if students need prompting, teacher may suggest: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Why we need Earth Day:</a:t>
            </a:r>
            <a:endParaRPr b="1"/>
          </a:p>
          <a:p>
            <a:pPr indent="-298450" lvl="0" marL="457200" rtl="0" algn="l">
              <a:spcBef>
                <a:spcPts val="0"/>
              </a:spcBef>
              <a:spcAft>
                <a:spcPts val="0"/>
              </a:spcAft>
              <a:buSzPts val="1100"/>
              <a:buAutoNum type="arabicPeriod"/>
            </a:pPr>
            <a:r>
              <a:rPr lang="en"/>
              <a:t>To take care of animals</a:t>
            </a:r>
            <a:endParaRPr/>
          </a:p>
          <a:p>
            <a:pPr indent="-298450" lvl="0" marL="457200" rtl="0" algn="l">
              <a:spcBef>
                <a:spcPts val="0"/>
              </a:spcBef>
              <a:spcAft>
                <a:spcPts val="0"/>
              </a:spcAft>
              <a:buSzPts val="1100"/>
              <a:buAutoNum type="arabicPeriod"/>
            </a:pPr>
            <a:r>
              <a:rPr lang="en"/>
              <a:t>Protect open spaces</a:t>
            </a:r>
            <a:endParaRPr/>
          </a:p>
          <a:p>
            <a:pPr indent="-298450" lvl="0" marL="457200" rtl="0" algn="l">
              <a:spcBef>
                <a:spcPts val="0"/>
              </a:spcBef>
              <a:spcAft>
                <a:spcPts val="0"/>
              </a:spcAft>
              <a:buSzPts val="1100"/>
              <a:buAutoNum type="arabicPeriod"/>
            </a:pPr>
            <a:r>
              <a:rPr lang="en"/>
              <a:t>Make sure we have clean air and water for all life on earth - people included</a:t>
            </a:r>
            <a:endParaRPr/>
          </a:p>
          <a:p>
            <a:pPr indent="-298450" lvl="0" marL="457200" rtl="0" algn="l">
              <a:spcBef>
                <a:spcPts val="0"/>
              </a:spcBef>
              <a:spcAft>
                <a:spcPts val="0"/>
              </a:spcAft>
              <a:buSzPts val="1100"/>
              <a:buAutoNum type="arabicPeriod"/>
            </a:pPr>
            <a:r>
              <a:rPr lang="en"/>
              <a:t>To reduce use of plastic and other materials harmful to our environment, recycle materials as much as possible, and to properly dispose of non-recyclable trash</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Why we celebrate:</a:t>
            </a:r>
            <a:endParaRPr b="1"/>
          </a:p>
          <a:p>
            <a:pPr indent="0" lvl="0" marL="0" rtl="0" algn="l">
              <a:spcBef>
                <a:spcPts val="0"/>
              </a:spcBef>
              <a:spcAft>
                <a:spcPts val="0"/>
              </a:spcAft>
              <a:buNone/>
            </a:pPr>
            <a:r>
              <a:rPr lang="en"/>
              <a:t>1.	We need to remember Earth is something we need to take care of - our planet and everything on it for the sake of all life</a:t>
            </a:r>
            <a:endParaRPr/>
          </a:p>
          <a:p>
            <a:pPr indent="0" lvl="0" marL="0" rtl="0" algn="l">
              <a:spcBef>
                <a:spcPts val="0"/>
              </a:spcBef>
              <a:spcAft>
                <a:spcPts val="0"/>
              </a:spcAft>
              <a:buNone/>
            </a:pPr>
            <a:r>
              <a:rPr lang="en"/>
              <a:t>2.	Having an annual Earth Day reminds us to do something for the planet - pick up trash, plant a tree, walk instead of drive, share toys with friends rather than buy something new</a:t>
            </a:r>
            <a:endParaRPr/>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6f3fe3009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6f3fe3009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Page notes:</a:t>
            </a:r>
            <a:endParaRPr/>
          </a:p>
          <a:p>
            <a:pPr indent="-298450" lvl="0" marL="457200" rtl="0" algn="l">
              <a:spcBef>
                <a:spcPts val="0"/>
              </a:spcBef>
              <a:spcAft>
                <a:spcPts val="0"/>
              </a:spcAft>
              <a:buSzPts val="1100"/>
              <a:buChar char="●"/>
            </a:pPr>
            <a:r>
              <a:rPr lang="en"/>
              <a:t>Earth Day started out as a celebration in the United States, but over time moved to countries all around the world!  </a:t>
            </a:r>
            <a:endParaRPr/>
          </a:p>
          <a:p>
            <a:pPr indent="-298450" lvl="0" marL="457200" rtl="0" algn="l">
              <a:spcBef>
                <a:spcPts val="0"/>
              </a:spcBef>
              <a:spcAft>
                <a:spcPts val="0"/>
              </a:spcAft>
              <a:buSzPts val="1100"/>
              <a:buChar char="●"/>
            </a:pPr>
            <a:r>
              <a:rPr lang="en"/>
              <a:t>All countries on Earth need to work together to make sure we take care of our planet.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f3fe30095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f3fe30095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Page notes:</a:t>
            </a:r>
            <a:endParaRPr/>
          </a:p>
          <a:p>
            <a:pPr indent="0" lvl="0" marL="0" rtl="0" algn="l">
              <a:spcBef>
                <a:spcPts val="0"/>
              </a:spcBef>
              <a:spcAft>
                <a:spcPts val="0"/>
              </a:spcAft>
              <a:buClr>
                <a:schemeClr val="dk1"/>
              </a:buClr>
              <a:buSzPts val="1100"/>
              <a:buFont typeface="Arial"/>
              <a:buNone/>
            </a:pPr>
            <a:r>
              <a:rPr lang="en">
                <a:solidFill>
                  <a:schemeClr val="dk1"/>
                </a:solidFill>
              </a:rPr>
              <a:t>T</a:t>
            </a:r>
            <a:r>
              <a:rPr lang="en">
                <a:solidFill>
                  <a:schemeClr val="dk1"/>
                </a:solidFill>
              </a:rPr>
              <a:t>eacher may prompt students to share some of the ways they’ve previously celebrated Earth Day, or suggest ways they may celebrate Earth Day 2020</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Attending a celebration with family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Saving water - shorter showers, asking an adult to fix leaky faucets, turning off the water to brush teeth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Getting outside - enjoying nature and taking care of it by staying on the trail during hikes, picking up all trash, and leaving plants as they are for everyone to enjoy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f3fe3009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f3fe3009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6f3fe30095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6f3fe30095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may provide additional clues and/or ask students to guess the give-away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f3fe3009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f3fe3009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Page notes:</a:t>
            </a:r>
            <a:endParaRPr/>
          </a:p>
          <a:p>
            <a:pPr indent="-298450" lvl="0" marL="457200" rtl="0" algn="l">
              <a:spcBef>
                <a:spcPts val="0"/>
              </a:spcBef>
              <a:spcAft>
                <a:spcPts val="0"/>
              </a:spcAft>
              <a:buSzPts val="1100"/>
              <a:buChar char="●"/>
            </a:pPr>
            <a:r>
              <a:rPr lang="en"/>
              <a:t>Teacher may ask if students were right or not in guessing the give-away.  </a:t>
            </a:r>
            <a:endParaRPr/>
          </a:p>
          <a:p>
            <a:pPr indent="-298450" lvl="0" marL="457200" rtl="0" algn="l">
              <a:spcBef>
                <a:spcPts val="0"/>
              </a:spcBef>
              <a:spcAft>
                <a:spcPts val="0"/>
              </a:spcAft>
              <a:buSzPts val="1100"/>
              <a:buChar char="●"/>
            </a:pPr>
            <a:r>
              <a:rPr lang="en"/>
              <a:t>If students were correct, how did they know trees were the give-away?  What clue/clues on the previous slide indicated they would take a tree home?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6.gif"/><Relationship Id="rId9"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5.jpg"/><Relationship Id="rId7" Type="http://schemas.openxmlformats.org/officeDocument/2006/relationships/image" Target="../media/image2.png"/><Relationship Id="rId8"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32.jpg"/><Relationship Id="rId5" Type="http://schemas.openxmlformats.org/officeDocument/2006/relationships/image" Target="../media/image50.jpg"/><Relationship Id="rId6" Type="http://schemas.openxmlformats.org/officeDocument/2006/relationships/image" Target="../media/image28.jpg"/><Relationship Id="rId7"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9.jpg"/><Relationship Id="rId4" Type="http://schemas.openxmlformats.org/officeDocument/2006/relationships/image" Target="../media/image24.jpg"/><Relationship Id="rId5" Type="http://schemas.openxmlformats.org/officeDocument/2006/relationships/hyperlink" Target="http://www.youtube.com/watch?v=LPiCAPibtr4" TargetMode="External"/><Relationship Id="rId6"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jp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8.jpg"/><Relationship Id="rId4" Type="http://schemas.openxmlformats.org/officeDocument/2006/relationships/image" Target="../media/image66.jpg"/><Relationship Id="rId9" Type="http://schemas.openxmlformats.org/officeDocument/2006/relationships/image" Target="../media/image34.jpg"/><Relationship Id="rId5" Type="http://schemas.openxmlformats.org/officeDocument/2006/relationships/image" Target="../media/image51.jpg"/><Relationship Id="rId6" Type="http://schemas.openxmlformats.org/officeDocument/2006/relationships/image" Target="../media/image60.jpg"/><Relationship Id="rId7" Type="http://schemas.openxmlformats.org/officeDocument/2006/relationships/image" Target="../media/image41.jpg"/><Relationship Id="rId8" Type="http://schemas.openxmlformats.org/officeDocument/2006/relationships/image" Target="../media/image4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8.jpg"/><Relationship Id="rId4" Type="http://schemas.openxmlformats.org/officeDocument/2006/relationships/image" Target="../media/image66.jpg"/><Relationship Id="rId10" Type="http://schemas.openxmlformats.org/officeDocument/2006/relationships/image" Target="../media/image43.jpg"/><Relationship Id="rId9" Type="http://schemas.openxmlformats.org/officeDocument/2006/relationships/image" Target="../media/image45.png"/><Relationship Id="rId5" Type="http://schemas.openxmlformats.org/officeDocument/2006/relationships/image" Target="../media/image51.jpg"/><Relationship Id="rId6" Type="http://schemas.openxmlformats.org/officeDocument/2006/relationships/image" Target="../media/image60.jpg"/><Relationship Id="rId7" Type="http://schemas.openxmlformats.org/officeDocument/2006/relationships/image" Target="../media/image40.jpg"/><Relationship Id="rId8" Type="http://schemas.openxmlformats.org/officeDocument/2006/relationships/image" Target="../media/image6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4.jpg"/><Relationship Id="rId4" Type="http://schemas.openxmlformats.org/officeDocument/2006/relationships/image" Target="../media/image42.jpg"/><Relationship Id="rId5" Type="http://schemas.openxmlformats.org/officeDocument/2006/relationships/image" Target="../media/image58.jpg"/><Relationship Id="rId6" Type="http://schemas.openxmlformats.org/officeDocument/2006/relationships/image" Target="../media/image65.jpg"/><Relationship Id="rId7"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jp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0.jpg"/><Relationship Id="rId4" Type="http://schemas.openxmlformats.org/officeDocument/2006/relationships/image" Target="../media/image71.jpg"/><Relationship Id="rId5" Type="http://schemas.openxmlformats.org/officeDocument/2006/relationships/image" Target="../media/image5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2.jpg"/><Relationship Id="rId4" Type="http://schemas.openxmlformats.org/officeDocument/2006/relationships/image" Target="../media/image52.jpg"/><Relationship Id="rId5" Type="http://schemas.openxmlformats.org/officeDocument/2006/relationships/image" Target="../media/image54.jpg"/><Relationship Id="rId6" Type="http://schemas.openxmlformats.org/officeDocument/2006/relationships/image" Target="../media/image56.jpg"/><Relationship Id="rId7" Type="http://schemas.openxmlformats.org/officeDocument/2006/relationships/image" Target="../media/image5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3.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2.jpg"/><Relationship Id="rId5" Type="http://schemas.openxmlformats.org/officeDocument/2006/relationships/image" Target="../media/image37.png"/><Relationship Id="rId6" Type="http://schemas.openxmlformats.org/officeDocument/2006/relationships/image" Target="../media/image1.gif"/><Relationship Id="rId7"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3.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2.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3.jpg"/><Relationship Id="rId5" Type="http://schemas.openxmlformats.org/officeDocument/2006/relationships/image" Target="../media/image16.jpg"/><Relationship Id="rId6" Type="http://schemas.openxmlformats.org/officeDocument/2006/relationships/image" Target="../media/image39.jpg"/><Relationship Id="rId7" Type="http://schemas.openxmlformats.org/officeDocument/2006/relationships/image" Target="../media/image14.jpg"/><Relationship Id="rId8"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7.jpg"/><Relationship Id="rId9" Type="http://schemas.openxmlformats.org/officeDocument/2006/relationships/image" Target="../media/image22.png"/><Relationship Id="rId5" Type="http://schemas.openxmlformats.org/officeDocument/2006/relationships/image" Target="../media/image44.png"/><Relationship Id="rId6" Type="http://schemas.openxmlformats.org/officeDocument/2006/relationships/image" Target="../media/image15.gif"/><Relationship Id="rId7" Type="http://schemas.openxmlformats.org/officeDocument/2006/relationships/image" Target="../media/image19.jp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198600" y="88075"/>
            <a:ext cx="1237550" cy="1243725"/>
          </a:xfrm>
          <a:prstGeom prst="rect">
            <a:avLst/>
          </a:prstGeom>
          <a:noFill/>
          <a:ln>
            <a:noFill/>
          </a:ln>
        </p:spPr>
      </p:pic>
      <p:pic>
        <p:nvPicPr>
          <p:cNvPr id="55" name="Google Shape;55;p13"/>
          <p:cNvPicPr preferRelativeResize="0"/>
          <p:nvPr/>
        </p:nvPicPr>
        <p:blipFill rotWithShape="1">
          <a:blip r:embed="rId5">
            <a:alphaModFix/>
          </a:blip>
          <a:srcRect b="36074" l="0" r="0" t="17220"/>
          <a:stretch/>
        </p:blipFill>
        <p:spPr>
          <a:xfrm>
            <a:off x="6931299" y="1807100"/>
            <a:ext cx="2058487" cy="961425"/>
          </a:xfrm>
          <a:prstGeom prst="rect">
            <a:avLst/>
          </a:prstGeom>
          <a:noFill/>
          <a:ln>
            <a:noFill/>
          </a:ln>
        </p:spPr>
      </p:pic>
      <p:pic>
        <p:nvPicPr>
          <p:cNvPr id="56" name="Google Shape;56;p13"/>
          <p:cNvPicPr preferRelativeResize="0"/>
          <p:nvPr/>
        </p:nvPicPr>
        <p:blipFill>
          <a:blip r:embed="rId6">
            <a:alphaModFix/>
          </a:blip>
          <a:stretch>
            <a:fillRect/>
          </a:stretch>
        </p:blipFill>
        <p:spPr>
          <a:xfrm>
            <a:off x="1651825" y="149738"/>
            <a:ext cx="1680599" cy="1120400"/>
          </a:xfrm>
          <a:prstGeom prst="rect">
            <a:avLst/>
          </a:prstGeom>
          <a:noFill/>
          <a:ln>
            <a:noFill/>
          </a:ln>
        </p:spPr>
      </p:pic>
      <p:sp>
        <p:nvSpPr>
          <p:cNvPr id="57" name="Google Shape;57;p13"/>
          <p:cNvSpPr txBox="1"/>
          <p:nvPr/>
        </p:nvSpPr>
        <p:spPr>
          <a:xfrm>
            <a:off x="87075" y="1592375"/>
            <a:ext cx="2937300" cy="17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38761D"/>
                </a:solidFill>
                <a:latin typeface="Comfortaa"/>
                <a:ea typeface="Comfortaa"/>
                <a:cs typeface="Comfortaa"/>
                <a:sym typeface="Comfortaa"/>
              </a:rPr>
              <a:t>Earth Day 2020: Trees, Please!</a:t>
            </a:r>
            <a:r>
              <a:rPr lang="en" sz="3600">
                <a:solidFill>
                  <a:srgbClr val="38761D"/>
                </a:solidFill>
                <a:latin typeface="Comfortaa"/>
                <a:ea typeface="Comfortaa"/>
                <a:cs typeface="Comfortaa"/>
                <a:sym typeface="Comfortaa"/>
              </a:rPr>
              <a:t> </a:t>
            </a:r>
            <a:endParaRPr sz="3600">
              <a:solidFill>
                <a:srgbClr val="38761D"/>
              </a:solidFill>
              <a:latin typeface="Comfortaa"/>
              <a:ea typeface="Comfortaa"/>
              <a:cs typeface="Comfortaa"/>
              <a:sym typeface="Comfortaa"/>
            </a:endParaRPr>
          </a:p>
        </p:txBody>
      </p:sp>
      <p:pic>
        <p:nvPicPr>
          <p:cNvPr id="58" name="Google Shape;58;p13"/>
          <p:cNvPicPr preferRelativeResize="0"/>
          <p:nvPr/>
        </p:nvPicPr>
        <p:blipFill rotWithShape="1">
          <a:blip r:embed="rId7">
            <a:alphaModFix/>
          </a:blip>
          <a:srcRect b="0" l="0" r="0" t="0"/>
          <a:stretch/>
        </p:blipFill>
        <p:spPr>
          <a:xfrm>
            <a:off x="8144925" y="4164875"/>
            <a:ext cx="906700" cy="846950"/>
          </a:xfrm>
          <a:prstGeom prst="rect">
            <a:avLst/>
          </a:prstGeom>
          <a:noFill/>
          <a:ln>
            <a:noFill/>
          </a:ln>
        </p:spPr>
      </p:pic>
      <p:pic>
        <p:nvPicPr>
          <p:cNvPr id="59" name="Google Shape;59;p13"/>
          <p:cNvPicPr preferRelativeResize="0"/>
          <p:nvPr/>
        </p:nvPicPr>
        <p:blipFill>
          <a:blip r:embed="rId8">
            <a:alphaModFix/>
          </a:blip>
          <a:stretch>
            <a:fillRect/>
          </a:stretch>
        </p:blipFill>
        <p:spPr>
          <a:xfrm>
            <a:off x="7114150" y="2882375"/>
            <a:ext cx="1937475" cy="961425"/>
          </a:xfrm>
          <a:prstGeom prst="rect">
            <a:avLst/>
          </a:prstGeom>
          <a:noFill/>
          <a:ln>
            <a:noFill/>
          </a:ln>
        </p:spPr>
      </p:pic>
      <p:pic>
        <p:nvPicPr>
          <p:cNvPr id="60" name="Google Shape;60;p13"/>
          <p:cNvPicPr preferRelativeResize="0"/>
          <p:nvPr/>
        </p:nvPicPr>
        <p:blipFill>
          <a:blip r:embed="rId9">
            <a:alphaModFix/>
          </a:blip>
          <a:stretch>
            <a:fillRect/>
          </a:stretch>
        </p:blipFill>
        <p:spPr>
          <a:xfrm>
            <a:off x="6931300" y="4087988"/>
            <a:ext cx="978675" cy="100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Google Shape;138;p22"/>
          <p:cNvSpPr txBox="1"/>
          <p:nvPr/>
        </p:nvSpPr>
        <p:spPr>
          <a:xfrm>
            <a:off x="2859563" y="379400"/>
            <a:ext cx="3346500" cy="8745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omfortaa"/>
                <a:ea typeface="Comfortaa"/>
                <a:cs typeface="Comfortaa"/>
                <a:sym typeface="Comfortaa"/>
              </a:rPr>
              <a:t>You will receive one of these four trees...</a:t>
            </a:r>
            <a:endParaRPr b="1" sz="2400">
              <a:solidFill>
                <a:srgbClr val="FFFFFF"/>
              </a:solidFill>
              <a:latin typeface="Comfortaa"/>
              <a:ea typeface="Comfortaa"/>
              <a:cs typeface="Comfortaa"/>
              <a:sym typeface="Comfortaa"/>
            </a:endParaRPr>
          </a:p>
        </p:txBody>
      </p:sp>
      <p:pic>
        <p:nvPicPr>
          <p:cNvPr id="139" name="Google Shape;139;p22"/>
          <p:cNvPicPr preferRelativeResize="0"/>
          <p:nvPr/>
        </p:nvPicPr>
        <p:blipFill>
          <a:blip r:embed="rId4">
            <a:alphaModFix/>
          </a:blip>
          <a:stretch>
            <a:fillRect/>
          </a:stretch>
        </p:blipFill>
        <p:spPr>
          <a:xfrm>
            <a:off x="2592238" y="1858750"/>
            <a:ext cx="1728524" cy="2594400"/>
          </a:xfrm>
          <a:prstGeom prst="rect">
            <a:avLst/>
          </a:prstGeom>
          <a:noFill/>
          <a:ln cap="flat" cmpd="sng" w="19050">
            <a:solidFill>
              <a:srgbClr val="0C343D"/>
            </a:solidFill>
            <a:prstDash val="solid"/>
            <a:round/>
            <a:headEnd len="sm" w="sm" type="none"/>
            <a:tailEnd len="sm" w="sm" type="none"/>
          </a:ln>
        </p:spPr>
      </p:pic>
      <p:pic>
        <p:nvPicPr>
          <p:cNvPr id="140" name="Google Shape;140;p22"/>
          <p:cNvPicPr preferRelativeResize="0"/>
          <p:nvPr/>
        </p:nvPicPr>
        <p:blipFill>
          <a:blip r:embed="rId5">
            <a:alphaModFix/>
          </a:blip>
          <a:stretch>
            <a:fillRect/>
          </a:stretch>
        </p:blipFill>
        <p:spPr>
          <a:xfrm>
            <a:off x="4528400" y="1841999"/>
            <a:ext cx="1970899" cy="2627899"/>
          </a:xfrm>
          <a:prstGeom prst="rect">
            <a:avLst/>
          </a:prstGeom>
          <a:noFill/>
          <a:ln cap="flat" cmpd="sng" w="19050">
            <a:solidFill>
              <a:srgbClr val="0C343D"/>
            </a:solidFill>
            <a:prstDash val="solid"/>
            <a:round/>
            <a:headEnd len="sm" w="sm" type="none"/>
            <a:tailEnd len="sm" w="sm" type="none"/>
          </a:ln>
        </p:spPr>
      </p:pic>
      <p:pic>
        <p:nvPicPr>
          <p:cNvPr id="141" name="Google Shape;141;p22"/>
          <p:cNvPicPr preferRelativeResize="0"/>
          <p:nvPr/>
        </p:nvPicPr>
        <p:blipFill>
          <a:blip r:embed="rId6">
            <a:alphaModFix/>
          </a:blip>
          <a:stretch>
            <a:fillRect/>
          </a:stretch>
        </p:blipFill>
        <p:spPr>
          <a:xfrm>
            <a:off x="151675" y="701275"/>
            <a:ext cx="2293592" cy="1720200"/>
          </a:xfrm>
          <a:prstGeom prst="rect">
            <a:avLst/>
          </a:prstGeom>
          <a:noFill/>
          <a:ln cap="flat" cmpd="sng" w="19050">
            <a:solidFill>
              <a:srgbClr val="0C343D"/>
            </a:solidFill>
            <a:prstDash val="solid"/>
            <a:round/>
            <a:headEnd len="sm" w="sm" type="none"/>
            <a:tailEnd len="sm" w="sm" type="none"/>
          </a:ln>
        </p:spPr>
      </p:pic>
      <p:pic>
        <p:nvPicPr>
          <p:cNvPr id="142" name="Google Shape;142;p22"/>
          <p:cNvPicPr preferRelativeResize="0"/>
          <p:nvPr/>
        </p:nvPicPr>
        <p:blipFill>
          <a:blip r:embed="rId7">
            <a:alphaModFix/>
          </a:blip>
          <a:stretch>
            <a:fillRect/>
          </a:stretch>
        </p:blipFill>
        <p:spPr>
          <a:xfrm>
            <a:off x="6620350" y="761975"/>
            <a:ext cx="2418796" cy="1814097"/>
          </a:xfrm>
          <a:prstGeom prst="rect">
            <a:avLst/>
          </a:prstGeom>
          <a:noFill/>
          <a:ln cap="flat" cmpd="sng" w="19050">
            <a:solidFill>
              <a:srgbClr val="0C343D"/>
            </a:solidFill>
            <a:prstDash val="solid"/>
            <a:round/>
            <a:headEnd len="sm" w="sm" type="none"/>
            <a:tailEnd len="sm" w="sm" type="none"/>
          </a:ln>
        </p:spPr>
      </p:pic>
      <p:sp>
        <p:nvSpPr>
          <p:cNvPr id="143" name="Google Shape;143;p22"/>
          <p:cNvSpPr txBox="1"/>
          <p:nvPr/>
        </p:nvSpPr>
        <p:spPr>
          <a:xfrm>
            <a:off x="182075" y="2518650"/>
            <a:ext cx="2293500" cy="3966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Stone Pine</a:t>
            </a:r>
            <a:endParaRPr b="1">
              <a:latin typeface="Comfortaa"/>
              <a:ea typeface="Comfortaa"/>
              <a:cs typeface="Comfortaa"/>
              <a:sym typeface="Comfortaa"/>
            </a:endParaRPr>
          </a:p>
        </p:txBody>
      </p:sp>
      <p:sp>
        <p:nvSpPr>
          <p:cNvPr id="144" name="Google Shape;144;p22"/>
          <p:cNvSpPr txBox="1"/>
          <p:nvPr/>
        </p:nvSpPr>
        <p:spPr>
          <a:xfrm>
            <a:off x="2592250" y="4538300"/>
            <a:ext cx="1728600" cy="4323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Chitalpa</a:t>
            </a:r>
            <a:endParaRPr b="1">
              <a:latin typeface="Comfortaa"/>
              <a:ea typeface="Comfortaa"/>
              <a:cs typeface="Comfortaa"/>
              <a:sym typeface="Comfortaa"/>
            </a:endParaRPr>
          </a:p>
        </p:txBody>
      </p:sp>
      <p:sp>
        <p:nvSpPr>
          <p:cNvPr id="145" name="Google Shape;145;p22"/>
          <p:cNvSpPr txBox="1"/>
          <p:nvPr/>
        </p:nvSpPr>
        <p:spPr>
          <a:xfrm>
            <a:off x="4528400" y="4538300"/>
            <a:ext cx="1971000" cy="4323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Eucalyptus</a:t>
            </a:r>
            <a:endParaRPr b="1">
              <a:latin typeface="Comfortaa"/>
              <a:ea typeface="Comfortaa"/>
              <a:cs typeface="Comfortaa"/>
              <a:sym typeface="Comfortaa"/>
            </a:endParaRPr>
          </a:p>
        </p:txBody>
      </p:sp>
      <p:sp>
        <p:nvSpPr>
          <p:cNvPr id="146" name="Google Shape;146;p22"/>
          <p:cNvSpPr txBox="1"/>
          <p:nvPr/>
        </p:nvSpPr>
        <p:spPr>
          <a:xfrm>
            <a:off x="6620350" y="2664800"/>
            <a:ext cx="2418900" cy="3966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Comfortaa"/>
                <a:ea typeface="Comfortaa"/>
                <a:cs typeface="Comfortaa"/>
                <a:sym typeface="Comfortaa"/>
              </a:rPr>
              <a:t>Coast Live Oak</a:t>
            </a:r>
            <a:endParaRPr b="1" sz="1200">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0" name="Shape 150"/>
        <p:cNvGrpSpPr/>
        <p:nvPr/>
      </p:nvGrpSpPr>
      <p:grpSpPr>
        <a:xfrm>
          <a:off x="0" y="0"/>
          <a:ext cx="0" cy="0"/>
          <a:chOff x="0" y="0"/>
          <a:chExt cx="0" cy="0"/>
        </a:xfrm>
      </p:grpSpPr>
      <p:pic>
        <p:nvPicPr>
          <p:cNvPr id="151" name="Google Shape;151;p23"/>
          <p:cNvPicPr preferRelativeResize="0"/>
          <p:nvPr/>
        </p:nvPicPr>
        <p:blipFill rotWithShape="1">
          <a:blip r:embed="rId4">
            <a:alphaModFix/>
          </a:blip>
          <a:srcRect b="17868" l="0" r="0" t="21148"/>
          <a:stretch/>
        </p:blipFill>
        <p:spPr>
          <a:xfrm>
            <a:off x="1229450" y="4431638"/>
            <a:ext cx="1087975" cy="663475"/>
          </a:xfrm>
          <a:prstGeom prst="rect">
            <a:avLst/>
          </a:prstGeom>
          <a:noFill/>
          <a:ln>
            <a:noFill/>
          </a:ln>
        </p:spPr>
      </p:pic>
      <p:sp>
        <p:nvSpPr>
          <p:cNvPr id="152" name="Google Shape;152;p23"/>
          <p:cNvSpPr txBox="1"/>
          <p:nvPr/>
        </p:nvSpPr>
        <p:spPr>
          <a:xfrm>
            <a:off x="2393300" y="4480025"/>
            <a:ext cx="4866900" cy="615000"/>
          </a:xfrm>
          <a:prstGeom prst="rect">
            <a:avLst/>
          </a:prstGeom>
          <a:solidFill>
            <a:srgbClr val="93C47D"/>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rgbClr val="EFEFEF"/>
                </a:solidFill>
                <a:latin typeface="Comfortaa"/>
                <a:ea typeface="Comfortaa"/>
                <a:cs typeface="Comfortaa"/>
                <a:sym typeface="Comfortaa"/>
              </a:rPr>
              <a:t>K-ESS2-2</a:t>
            </a:r>
            <a:r>
              <a:rPr lang="en" sz="1000">
                <a:solidFill>
                  <a:srgbClr val="EFEFEF"/>
                </a:solidFill>
                <a:latin typeface="Comfortaa"/>
                <a:ea typeface="Comfortaa"/>
                <a:cs typeface="Comfortaa"/>
                <a:sym typeface="Comfortaa"/>
              </a:rPr>
              <a:t> - Construct an argument supported by evidence for how plants and animals (including humans) can change the environment to meet their needs.</a:t>
            </a:r>
            <a:endParaRPr sz="1000">
              <a:solidFill>
                <a:srgbClr val="EFEFEF"/>
              </a:solidFill>
              <a:latin typeface="Comfortaa"/>
              <a:ea typeface="Comfortaa"/>
              <a:cs typeface="Comfortaa"/>
              <a:sym typeface="Comfortaa"/>
            </a:endParaRPr>
          </a:p>
        </p:txBody>
      </p:sp>
      <p:pic>
        <p:nvPicPr>
          <p:cNvPr descr="If you enjoy this video, please follow me on Vimeo at http://vimeo.com/h2otara   Vimeo is my main channel and it's ad-free.  I post these videos to share nature with others who care about it, and I keep receiving copyright claims on my YT videos on music that I've paid to license.  It's frustrating to shoot the video, edit it, pay to license the music and then have other people try to make money on it.  I may take down this channel and just post to Vimeo if the copyright claims continue.  &#10;&#10;Music in this video was licensed from Audio Jungle.   &#10;&#10;Last September I walked by the dining room window and saw a Pileated Woodpecker in a dead snag, about 75’ from the house.  The tree was diseased and in danger of hitting the house, so a couple of years ago we had it topped, but left it standing – just for the woodpeckers.  I cracked the window and slipped the scope out the window, and videoed him creating what appeared to be a new cavity, but he ended up making just a shallow depression.  &#10;&#10;Six months passed, and I saw him only occasionally.  In March I looked out and he was back working very seriously on his well-aged starter cavity.  He worked for a couple of days, excavating an enormous amount of wood. During the time he was still excavating the cavity, I looked out one morning to see him at the cavity, but his crest was up and he clearly didn’t want to go in.  He hopped around the tree, came back, looked in, raised his crest, and left.  Later in the day we say him working on the cavity again.  We thought there might have been a rat snake in the cavity, so that afternoon, after he'd &quot;knocked off&quot; for the day, we went out and were about to wrap the base of the tree with some nylon mesh we use to protect nests from snakes, and saw that there was a fresh, broken egg on the ground at the base of the tree.  Apparently a Wood Duck was in the cavity laying an egg, even before the Woodpecker had finished it.  The most important tree in the woods is a snag, and the most important bird is the woodpecker.&#10;&#10;I hope you enjoy this, it was a lot of fun to film and edit." id="153" name="Google Shape;153;p23" title="PLEASE VIEW ON VIMEO: http://vimeo.com/125308260">
            <a:hlinkClick r:id="rId5"/>
          </p:cNvPr>
          <p:cNvPicPr preferRelativeResize="0"/>
          <p:nvPr/>
        </p:nvPicPr>
        <p:blipFill>
          <a:blip r:embed="rId6">
            <a:alphaModFix/>
          </a:blip>
          <a:stretch>
            <a:fillRect/>
          </a:stretch>
        </p:blipFill>
        <p:spPr>
          <a:xfrm>
            <a:off x="1324725" y="411625"/>
            <a:ext cx="5935375" cy="3818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7" name="Shape 157"/>
        <p:cNvGrpSpPr/>
        <p:nvPr/>
      </p:nvGrpSpPr>
      <p:grpSpPr>
        <a:xfrm>
          <a:off x="0" y="0"/>
          <a:ext cx="0" cy="0"/>
          <a:chOff x="0" y="0"/>
          <a:chExt cx="0" cy="0"/>
        </a:xfrm>
      </p:grpSpPr>
      <p:pic>
        <p:nvPicPr>
          <p:cNvPr id="158" name="Google Shape;158;p24"/>
          <p:cNvPicPr preferRelativeResize="0"/>
          <p:nvPr/>
        </p:nvPicPr>
        <p:blipFill>
          <a:blip r:embed="rId4">
            <a:alphaModFix/>
          </a:blip>
          <a:stretch>
            <a:fillRect/>
          </a:stretch>
        </p:blipFill>
        <p:spPr>
          <a:xfrm>
            <a:off x="63175" y="236875"/>
            <a:ext cx="4457700" cy="4762500"/>
          </a:xfrm>
          <a:prstGeom prst="rect">
            <a:avLst/>
          </a:prstGeom>
          <a:noFill/>
          <a:ln>
            <a:noFill/>
          </a:ln>
        </p:spPr>
      </p:pic>
      <p:sp>
        <p:nvSpPr>
          <p:cNvPr id="159" name="Google Shape;159;p24"/>
          <p:cNvSpPr txBox="1"/>
          <p:nvPr/>
        </p:nvSpPr>
        <p:spPr>
          <a:xfrm>
            <a:off x="5286825" y="700675"/>
            <a:ext cx="45861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4"/>
          <p:cNvSpPr txBox="1"/>
          <p:nvPr/>
        </p:nvSpPr>
        <p:spPr>
          <a:xfrm>
            <a:off x="5167375" y="327550"/>
            <a:ext cx="3551100" cy="9084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EFEFEF"/>
                </a:solidFill>
                <a:latin typeface="Comfortaa"/>
                <a:ea typeface="Comfortaa"/>
                <a:cs typeface="Comfortaa"/>
                <a:sym typeface="Comfortaa"/>
              </a:rPr>
              <a:t>What does a tree need to survive?</a:t>
            </a:r>
            <a:endParaRPr sz="2400">
              <a:solidFill>
                <a:srgbClr val="EFEFEF"/>
              </a:solidFill>
              <a:latin typeface="Comfortaa"/>
              <a:ea typeface="Comfortaa"/>
              <a:cs typeface="Comfortaa"/>
              <a:sym typeface="Comfortaa"/>
            </a:endParaRPr>
          </a:p>
        </p:txBody>
      </p:sp>
      <p:pic>
        <p:nvPicPr>
          <p:cNvPr id="161" name="Google Shape;161;p24"/>
          <p:cNvPicPr preferRelativeResize="0"/>
          <p:nvPr/>
        </p:nvPicPr>
        <p:blipFill rotWithShape="1">
          <a:blip r:embed="rId5">
            <a:alphaModFix/>
          </a:blip>
          <a:srcRect b="0" l="0" r="0" t="0"/>
          <a:stretch/>
        </p:blipFill>
        <p:spPr>
          <a:xfrm>
            <a:off x="4915350" y="1524900"/>
            <a:ext cx="1608850" cy="1608850"/>
          </a:xfrm>
          <a:prstGeom prst="rect">
            <a:avLst/>
          </a:prstGeom>
          <a:noFill/>
          <a:ln>
            <a:noFill/>
          </a:ln>
        </p:spPr>
      </p:pic>
      <p:pic>
        <p:nvPicPr>
          <p:cNvPr id="162" name="Google Shape;162;p24"/>
          <p:cNvPicPr preferRelativeResize="0"/>
          <p:nvPr/>
        </p:nvPicPr>
        <p:blipFill rotWithShape="1">
          <a:blip r:embed="rId6">
            <a:alphaModFix/>
          </a:blip>
          <a:srcRect b="0" l="0" r="0" t="0"/>
          <a:stretch/>
        </p:blipFill>
        <p:spPr>
          <a:xfrm>
            <a:off x="6856475" y="1388275"/>
            <a:ext cx="1999775" cy="1999775"/>
          </a:xfrm>
          <a:prstGeom prst="rect">
            <a:avLst/>
          </a:prstGeom>
          <a:noFill/>
          <a:ln>
            <a:noFill/>
          </a:ln>
        </p:spPr>
      </p:pic>
      <p:pic>
        <p:nvPicPr>
          <p:cNvPr id="163" name="Google Shape;163;p24"/>
          <p:cNvPicPr preferRelativeResize="0"/>
          <p:nvPr/>
        </p:nvPicPr>
        <p:blipFill>
          <a:blip r:embed="rId7">
            <a:alphaModFix/>
          </a:blip>
          <a:stretch>
            <a:fillRect/>
          </a:stretch>
        </p:blipFill>
        <p:spPr>
          <a:xfrm>
            <a:off x="4572000" y="3193275"/>
            <a:ext cx="3999550" cy="199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5"/>
          <p:cNvSpPr txBox="1"/>
          <p:nvPr/>
        </p:nvSpPr>
        <p:spPr>
          <a:xfrm>
            <a:off x="0" y="173900"/>
            <a:ext cx="3232200" cy="19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Let’s see what you know!</a:t>
            </a:r>
            <a:r>
              <a:rPr b="1" lang="en" sz="3000">
                <a:solidFill>
                  <a:srgbClr val="93C47D"/>
                </a:solidFill>
                <a:latin typeface="Comfortaa"/>
                <a:ea typeface="Comfortaa"/>
                <a:cs typeface="Comfortaa"/>
                <a:sym typeface="Comfortaa"/>
              </a:rPr>
              <a:t> </a:t>
            </a:r>
            <a:endParaRPr b="1" sz="3000">
              <a:solidFill>
                <a:srgbClr val="93C47D"/>
              </a:solidFill>
              <a:latin typeface="Comfortaa"/>
              <a:ea typeface="Comfortaa"/>
              <a:cs typeface="Comfortaa"/>
              <a:sym typeface="Comfortaa"/>
            </a:endParaRPr>
          </a:p>
        </p:txBody>
      </p:sp>
      <p:pic>
        <p:nvPicPr>
          <p:cNvPr id="169" name="Google Shape;169;p25"/>
          <p:cNvPicPr preferRelativeResize="0"/>
          <p:nvPr/>
        </p:nvPicPr>
        <p:blipFill rotWithShape="1">
          <a:blip r:embed="rId3">
            <a:alphaModFix/>
          </a:blip>
          <a:srcRect b="0" l="2696" r="2696" t="0"/>
          <a:stretch/>
        </p:blipFill>
        <p:spPr>
          <a:xfrm>
            <a:off x="2554125" y="173900"/>
            <a:ext cx="2600001" cy="2060575"/>
          </a:xfrm>
          <a:prstGeom prst="rect">
            <a:avLst/>
          </a:prstGeom>
          <a:noFill/>
          <a:ln>
            <a:noFill/>
          </a:ln>
        </p:spPr>
      </p:pic>
      <p:pic>
        <p:nvPicPr>
          <p:cNvPr id="170" name="Google Shape;170;p25"/>
          <p:cNvPicPr preferRelativeResize="0"/>
          <p:nvPr/>
        </p:nvPicPr>
        <p:blipFill rotWithShape="1">
          <a:blip r:embed="rId4">
            <a:alphaModFix/>
          </a:blip>
          <a:srcRect b="11920" l="9559" r="0" t="16224"/>
          <a:stretch/>
        </p:blipFill>
        <p:spPr>
          <a:xfrm>
            <a:off x="73775" y="2712275"/>
            <a:ext cx="3380500" cy="2160672"/>
          </a:xfrm>
          <a:prstGeom prst="rect">
            <a:avLst/>
          </a:prstGeom>
          <a:noFill/>
          <a:ln>
            <a:noFill/>
          </a:ln>
        </p:spPr>
      </p:pic>
      <p:pic>
        <p:nvPicPr>
          <p:cNvPr id="171" name="Google Shape;171;p25"/>
          <p:cNvPicPr preferRelativeResize="0"/>
          <p:nvPr/>
        </p:nvPicPr>
        <p:blipFill>
          <a:blip r:embed="rId5">
            <a:alphaModFix/>
          </a:blip>
          <a:stretch>
            <a:fillRect/>
          </a:stretch>
        </p:blipFill>
        <p:spPr>
          <a:xfrm>
            <a:off x="6246950" y="173900"/>
            <a:ext cx="2747433" cy="2060575"/>
          </a:xfrm>
          <a:prstGeom prst="rect">
            <a:avLst/>
          </a:prstGeom>
          <a:noFill/>
          <a:ln>
            <a:noFill/>
          </a:ln>
        </p:spPr>
      </p:pic>
      <p:pic>
        <p:nvPicPr>
          <p:cNvPr id="172" name="Google Shape;172;p25"/>
          <p:cNvPicPr preferRelativeResize="0"/>
          <p:nvPr/>
        </p:nvPicPr>
        <p:blipFill>
          <a:blip r:embed="rId6">
            <a:alphaModFix/>
          </a:blip>
          <a:stretch>
            <a:fillRect/>
          </a:stretch>
        </p:blipFill>
        <p:spPr>
          <a:xfrm>
            <a:off x="4733776" y="2906101"/>
            <a:ext cx="2308570" cy="2060574"/>
          </a:xfrm>
          <a:prstGeom prst="rect">
            <a:avLst/>
          </a:prstGeom>
          <a:noFill/>
          <a:ln>
            <a:noFill/>
          </a:ln>
        </p:spPr>
      </p:pic>
      <p:pic>
        <p:nvPicPr>
          <p:cNvPr id="173" name="Google Shape;173;p25"/>
          <p:cNvPicPr preferRelativeResize="0"/>
          <p:nvPr/>
        </p:nvPicPr>
        <p:blipFill>
          <a:blip r:embed="rId7">
            <a:alphaModFix/>
          </a:blip>
          <a:stretch>
            <a:fillRect/>
          </a:stretch>
        </p:blipFill>
        <p:spPr>
          <a:xfrm>
            <a:off x="227925" y="488488"/>
            <a:ext cx="5227826" cy="3920874"/>
          </a:xfrm>
          <a:prstGeom prst="rect">
            <a:avLst/>
          </a:prstGeom>
          <a:noFill/>
          <a:ln>
            <a:noFill/>
          </a:ln>
        </p:spPr>
      </p:pic>
      <p:pic>
        <p:nvPicPr>
          <p:cNvPr id="174" name="Google Shape;174;p25"/>
          <p:cNvPicPr preferRelativeResize="0"/>
          <p:nvPr/>
        </p:nvPicPr>
        <p:blipFill>
          <a:blip r:embed="rId8">
            <a:alphaModFix/>
          </a:blip>
          <a:stretch>
            <a:fillRect/>
          </a:stretch>
        </p:blipFill>
        <p:spPr>
          <a:xfrm>
            <a:off x="5277275" y="2697350"/>
            <a:ext cx="3717099" cy="2478075"/>
          </a:xfrm>
          <a:prstGeom prst="rect">
            <a:avLst/>
          </a:prstGeom>
          <a:noFill/>
          <a:ln>
            <a:noFill/>
          </a:ln>
        </p:spPr>
      </p:pic>
      <p:sp>
        <p:nvSpPr>
          <p:cNvPr id="175" name="Google Shape;175;p25"/>
          <p:cNvSpPr txBox="1"/>
          <p:nvPr/>
        </p:nvSpPr>
        <p:spPr>
          <a:xfrm>
            <a:off x="1391275" y="3625750"/>
            <a:ext cx="3246300" cy="632400"/>
          </a:xfrm>
          <a:prstGeom prst="rect">
            <a:avLst/>
          </a:prstGeom>
          <a:solidFill>
            <a:srgbClr val="6D9EE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Comfortaa"/>
                <a:ea typeface="Comfortaa"/>
                <a:cs typeface="Comfortaa"/>
                <a:sym typeface="Comfortaa"/>
              </a:rPr>
              <a:t>Wind</a:t>
            </a:r>
            <a:endParaRPr sz="3000">
              <a:latin typeface="Comfortaa"/>
              <a:ea typeface="Comfortaa"/>
              <a:cs typeface="Comfortaa"/>
              <a:sym typeface="Comfortaa"/>
            </a:endParaRPr>
          </a:p>
        </p:txBody>
      </p:sp>
      <p:sp>
        <p:nvSpPr>
          <p:cNvPr id="176" name="Google Shape;176;p25"/>
          <p:cNvSpPr txBox="1"/>
          <p:nvPr/>
        </p:nvSpPr>
        <p:spPr>
          <a:xfrm>
            <a:off x="5512675" y="4649450"/>
            <a:ext cx="3246300" cy="632400"/>
          </a:xfrm>
          <a:prstGeom prst="rect">
            <a:avLst/>
          </a:prstGeom>
          <a:solidFill>
            <a:srgbClr val="6D9EE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Comfortaa"/>
                <a:ea typeface="Comfortaa"/>
                <a:cs typeface="Comfortaa"/>
                <a:sym typeface="Comfortaa"/>
              </a:rPr>
              <a:t>Animals</a:t>
            </a:r>
            <a:endParaRPr sz="3000">
              <a:latin typeface="Comfortaa"/>
              <a:ea typeface="Comfortaa"/>
              <a:cs typeface="Comfortaa"/>
              <a:sym typeface="Comfortaa"/>
            </a:endParaRPr>
          </a:p>
        </p:txBody>
      </p:sp>
      <p:pic>
        <p:nvPicPr>
          <p:cNvPr id="177" name="Google Shape;177;p25"/>
          <p:cNvPicPr preferRelativeResize="0"/>
          <p:nvPr/>
        </p:nvPicPr>
        <p:blipFill rotWithShape="1">
          <a:blip r:embed="rId9">
            <a:alphaModFix/>
          </a:blip>
          <a:srcRect b="0" l="12857" r="12864" t="0"/>
          <a:stretch/>
        </p:blipFill>
        <p:spPr>
          <a:xfrm>
            <a:off x="5371300" y="281938"/>
            <a:ext cx="3067050" cy="2752726"/>
          </a:xfrm>
          <a:prstGeom prst="rect">
            <a:avLst/>
          </a:prstGeom>
          <a:noFill/>
          <a:ln>
            <a:noFill/>
          </a:ln>
        </p:spPr>
      </p:pic>
      <p:sp>
        <p:nvSpPr>
          <p:cNvPr id="178" name="Google Shape;178;p25"/>
          <p:cNvSpPr txBox="1"/>
          <p:nvPr/>
        </p:nvSpPr>
        <p:spPr>
          <a:xfrm>
            <a:off x="5281675" y="251600"/>
            <a:ext cx="3246300" cy="632400"/>
          </a:xfrm>
          <a:prstGeom prst="rect">
            <a:avLst/>
          </a:prstGeom>
          <a:solidFill>
            <a:srgbClr val="6D9EEB"/>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Comfortaa"/>
                <a:ea typeface="Comfortaa"/>
                <a:cs typeface="Comfortaa"/>
                <a:sym typeface="Comfortaa"/>
              </a:rPr>
              <a:t>Water</a:t>
            </a:r>
            <a:endParaRPr sz="3000">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6"/>
          <p:cNvSpPr txBox="1"/>
          <p:nvPr/>
        </p:nvSpPr>
        <p:spPr>
          <a:xfrm>
            <a:off x="0" y="173900"/>
            <a:ext cx="3232200" cy="19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Let’s see what you know!</a:t>
            </a:r>
            <a:r>
              <a:rPr b="1" lang="en" sz="3000">
                <a:solidFill>
                  <a:srgbClr val="93C47D"/>
                </a:solidFill>
                <a:latin typeface="Comfortaa"/>
                <a:ea typeface="Comfortaa"/>
                <a:cs typeface="Comfortaa"/>
                <a:sym typeface="Comfortaa"/>
              </a:rPr>
              <a:t> </a:t>
            </a:r>
            <a:endParaRPr b="1" sz="3000">
              <a:solidFill>
                <a:srgbClr val="93C47D"/>
              </a:solidFill>
              <a:latin typeface="Comfortaa"/>
              <a:ea typeface="Comfortaa"/>
              <a:cs typeface="Comfortaa"/>
              <a:sym typeface="Comfortaa"/>
            </a:endParaRPr>
          </a:p>
        </p:txBody>
      </p:sp>
      <p:pic>
        <p:nvPicPr>
          <p:cNvPr id="184" name="Google Shape;184;p26"/>
          <p:cNvPicPr preferRelativeResize="0"/>
          <p:nvPr/>
        </p:nvPicPr>
        <p:blipFill rotWithShape="1">
          <a:blip r:embed="rId3">
            <a:alphaModFix/>
          </a:blip>
          <a:srcRect b="0" l="2696" r="2696" t="0"/>
          <a:stretch/>
        </p:blipFill>
        <p:spPr>
          <a:xfrm>
            <a:off x="2554125" y="173900"/>
            <a:ext cx="2600001" cy="2060575"/>
          </a:xfrm>
          <a:prstGeom prst="rect">
            <a:avLst/>
          </a:prstGeom>
          <a:noFill/>
          <a:ln>
            <a:noFill/>
          </a:ln>
        </p:spPr>
      </p:pic>
      <p:pic>
        <p:nvPicPr>
          <p:cNvPr id="185" name="Google Shape;185;p26"/>
          <p:cNvPicPr preferRelativeResize="0"/>
          <p:nvPr/>
        </p:nvPicPr>
        <p:blipFill rotWithShape="1">
          <a:blip r:embed="rId4">
            <a:alphaModFix/>
          </a:blip>
          <a:srcRect b="11920" l="9559" r="0" t="16224"/>
          <a:stretch/>
        </p:blipFill>
        <p:spPr>
          <a:xfrm>
            <a:off x="73775" y="2712275"/>
            <a:ext cx="3380500" cy="2160672"/>
          </a:xfrm>
          <a:prstGeom prst="rect">
            <a:avLst/>
          </a:prstGeom>
          <a:noFill/>
          <a:ln>
            <a:noFill/>
          </a:ln>
        </p:spPr>
      </p:pic>
      <p:sp>
        <p:nvSpPr>
          <p:cNvPr id="186" name="Google Shape;186;p26"/>
          <p:cNvSpPr txBox="1"/>
          <p:nvPr/>
        </p:nvSpPr>
        <p:spPr>
          <a:xfrm>
            <a:off x="35100" y="2218075"/>
            <a:ext cx="31620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Orange</a:t>
            </a:r>
            <a:endParaRPr b="1" sz="2400">
              <a:solidFill>
                <a:srgbClr val="93C47D"/>
              </a:solidFill>
              <a:latin typeface="Comfortaa"/>
              <a:ea typeface="Comfortaa"/>
              <a:cs typeface="Comfortaa"/>
              <a:sym typeface="Comfortaa"/>
            </a:endParaRPr>
          </a:p>
        </p:txBody>
      </p:sp>
      <p:sp>
        <p:nvSpPr>
          <p:cNvPr id="187" name="Google Shape;187;p26"/>
          <p:cNvSpPr txBox="1"/>
          <p:nvPr/>
        </p:nvSpPr>
        <p:spPr>
          <a:xfrm>
            <a:off x="6246950" y="2234475"/>
            <a:ext cx="26001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Coast live oak</a:t>
            </a:r>
            <a:endParaRPr b="1" sz="2400">
              <a:solidFill>
                <a:srgbClr val="93C47D"/>
              </a:solidFill>
              <a:latin typeface="Comfortaa"/>
              <a:ea typeface="Comfortaa"/>
              <a:cs typeface="Comfortaa"/>
              <a:sym typeface="Comfortaa"/>
            </a:endParaRPr>
          </a:p>
        </p:txBody>
      </p:sp>
      <p:sp>
        <p:nvSpPr>
          <p:cNvPr id="188" name="Google Shape;188;p26"/>
          <p:cNvSpPr txBox="1"/>
          <p:nvPr/>
        </p:nvSpPr>
        <p:spPr>
          <a:xfrm>
            <a:off x="6954200" y="3638863"/>
            <a:ext cx="21081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Stone Pine</a:t>
            </a:r>
            <a:endParaRPr b="1" sz="2400">
              <a:solidFill>
                <a:srgbClr val="93C47D"/>
              </a:solidFill>
              <a:latin typeface="Comfortaa"/>
              <a:ea typeface="Comfortaa"/>
              <a:cs typeface="Comfortaa"/>
              <a:sym typeface="Comfortaa"/>
            </a:endParaRPr>
          </a:p>
        </p:txBody>
      </p:sp>
      <p:pic>
        <p:nvPicPr>
          <p:cNvPr id="189" name="Google Shape;189;p26"/>
          <p:cNvPicPr preferRelativeResize="0"/>
          <p:nvPr/>
        </p:nvPicPr>
        <p:blipFill>
          <a:blip r:embed="rId5">
            <a:alphaModFix/>
          </a:blip>
          <a:stretch>
            <a:fillRect/>
          </a:stretch>
        </p:blipFill>
        <p:spPr>
          <a:xfrm>
            <a:off x="6246950" y="173900"/>
            <a:ext cx="2747433" cy="2060575"/>
          </a:xfrm>
          <a:prstGeom prst="rect">
            <a:avLst/>
          </a:prstGeom>
          <a:noFill/>
          <a:ln>
            <a:noFill/>
          </a:ln>
        </p:spPr>
      </p:pic>
      <p:pic>
        <p:nvPicPr>
          <p:cNvPr id="190" name="Google Shape;190;p26"/>
          <p:cNvPicPr preferRelativeResize="0"/>
          <p:nvPr/>
        </p:nvPicPr>
        <p:blipFill>
          <a:blip r:embed="rId6">
            <a:alphaModFix/>
          </a:blip>
          <a:stretch>
            <a:fillRect/>
          </a:stretch>
        </p:blipFill>
        <p:spPr>
          <a:xfrm>
            <a:off x="4733776" y="2906101"/>
            <a:ext cx="2308570" cy="2060574"/>
          </a:xfrm>
          <a:prstGeom prst="rect">
            <a:avLst/>
          </a:prstGeom>
          <a:noFill/>
          <a:ln>
            <a:noFill/>
          </a:ln>
        </p:spPr>
      </p:pic>
      <p:pic>
        <p:nvPicPr>
          <p:cNvPr id="191" name="Google Shape;191;p26"/>
          <p:cNvPicPr preferRelativeResize="0"/>
          <p:nvPr/>
        </p:nvPicPr>
        <p:blipFill>
          <a:blip r:embed="rId7">
            <a:alphaModFix/>
          </a:blip>
          <a:stretch>
            <a:fillRect/>
          </a:stretch>
        </p:blipFill>
        <p:spPr>
          <a:xfrm>
            <a:off x="598875" y="2741244"/>
            <a:ext cx="2747425" cy="2102732"/>
          </a:xfrm>
          <a:prstGeom prst="rect">
            <a:avLst/>
          </a:prstGeom>
          <a:noFill/>
          <a:ln>
            <a:noFill/>
          </a:ln>
        </p:spPr>
      </p:pic>
      <p:pic>
        <p:nvPicPr>
          <p:cNvPr id="192" name="Google Shape;192;p26"/>
          <p:cNvPicPr preferRelativeResize="0"/>
          <p:nvPr/>
        </p:nvPicPr>
        <p:blipFill>
          <a:blip r:embed="rId8">
            <a:alphaModFix/>
          </a:blip>
          <a:stretch>
            <a:fillRect/>
          </a:stretch>
        </p:blipFill>
        <p:spPr>
          <a:xfrm>
            <a:off x="6246950" y="396745"/>
            <a:ext cx="2881050" cy="1789404"/>
          </a:xfrm>
          <a:prstGeom prst="rect">
            <a:avLst/>
          </a:prstGeom>
          <a:noFill/>
          <a:ln>
            <a:noFill/>
          </a:ln>
        </p:spPr>
      </p:pic>
      <p:pic>
        <p:nvPicPr>
          <p:cNvPr id="193" name="Google Shape;193;p26"/>
          <p:cNvPicPr preferRelativeResize="0"/>
          <p:nvPr/>
        </p:nvPicPr>
        <p:blipFill>
          <a:blip r:embed="rId9">
            <a:alphaModFix/>
          </a:blip>
          <a:stretch>
            <a:fillRect/>
          </a:stretch>
        </p:blipFill>
        <p:spPr>
          <a:xfrm>
            <a:off x="3772247" y="173900"/>
            <a:ext cx="1934675" cy="2571749"/>
          </a:xfrm>
          <a:prstGeom prst="rect">
            <a:avLst/>
          </a:prstGeom>
          <a:noFill/>
          <a:ln>
            <a:noFill/>
          </a:ln>
        </p:spPr>
      </p:pic>
      <p:sp>
        <p:nvSpPr>
          <p:cNvPr id="194" name="Google Shape;194;p26"/>
          <p:cNvSpPr txBox="1"/>
          <p:nvPr/>
        </p:nvSpPr>
        <p:spPr>
          <a:xfrm>
            <a:off x="2898450" y="2142238"/>
            <a:ext cx="2522700" cy="5529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Sycamore</a:t>
            </a:r>
            <a:endParaRPr b="1" sz="2400">
              <a:solidFill>
                <a:srgbClr val="93C47D"/>
              </a:solidFill>
              <a:latin typeface="Comfortaa"/>
              <a:ea typeface="Comfortaa"/>
              <a:cs typeface="Comfortaa"/>
              <a:sym typeface="Comfortaa"/>
            </a:endParaRPr>
          </a:p>
        </p:txBody>
      </p:sp>
      <p:pic>
        <p:nvPicPr>
          <p:cNvPr id="195" name="Google Shape;195;p26"/>
          <p:cNvPicPr preferRelativeResize="0"/>
          <p:nvPr/>
        </p:nvPicPr>
        <p:blipFill>
          <a:blip r:embed="rId10">
            <a:alphaModFix/>
          </a:blip>
          <a:stretch>
            <a:fillRect/>
          </a:stretch>
        </p:blipFill>
        <p:spPr>
          <a:xfrm>
            <a:off x="4440738" y="2939725"/>
            <a:ext cx="2601600" cy="195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7"/>
          <p:cNvSpPr txBox="1"/>
          <p:nvPr/>
        </p:nvSpPr>
        <p:spPr>
          <a:xfrm>
            <a:off x="0" y="173900"/>
            <a:ext cx="3232200" cy="195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Why should we plant trees?</a:t>
            </a:r>
            <a:r>
              <a:rPr b="1" lang="en" sz="3000">
                <a:solidFill>
                  <a:srgbClr val="93C47D"/>
                </a:solidFill>
                <a:latin typeface="Comfortaa"/>
                <a:ea typeface="Comfortaa"/>
                <a:cs typeface="Comfortaa"/>
                <a:sym typeface="Comfortaa"/>
              </a:rPr>
              <a:t> </a:t>
            </a:r>
            <a:endParaRPr b="1" sz="3000">
              <a:solidFill>
                <a:srgbClr val="93C47D"/>
              </a:solidFill>
              <a:latin typeface="Comfortaa"/>
              <a:ea typeface="Comfortaa"/>
              <a:cs typeface="Comfortaa"/>
              <a:sym typeface="Comfortaa"/>
            </a:endParaRPr>
          </a:p>
        </p:txBody>
      </p:sp>
      <p:pic>
        <p:nvPicPr>
          <p:cNvPr id="201" name="Google Shape;201;p27"/>
          <p:cNvPicPr preferRelativeResize="0"/>
          <p:nvPr/>
        </p:nvPicPr>
        <p:blipFill>
          <a:blip r:embed="rId3">
            <a:alphaModFix/>
          </a:blip>
          <a:stretch>
            <a:fillRect/>
          </a:stretch>
        </p:blipFill>
        <p:spPr>
          <a:xfrm>
            <a:off x="152400" y="2335762"/>
            <a:ext cx="3981064" cy="2655338"/>
          </a:xfrm>
          <a:prstGeom prst="rect">
            <a:avLst/>
          </a:prstGeom>
          <a:noFill/>
          <a:ln>
            <a:noFill/>
          </a:ln>
        </p:spPr>
      </p:pic>
      <p:pic>
        <p:nvPicPr>
          <p:cNvPr id="202" name="Google Shape;202;p27"/>
          <p:cNvPicPr preferRelativeResize="0"/>
          <p:nvPr/>
        </p:nvPicPr>
        <p:blipFill>
          <a:blip r:embed="rId4">
            <a:alphaModFix/>
          </a:blip>
          <a:stretch>
            <a:fillRect/>
          </a:stretch>
        </p:blipFill>
        <p:spPr>
          <a:xfrm>
            <a:off x="3384600" y="152400"/>
            <a:ext cx="4551176" cy="2030962"/>
          </a:xfrm>
          <a:prstGeom prst="rect">
            <a:avLst/>
          </a:prstGeom>
          <a:noFill/>
          <a:ln>
            <a:noFill/>
          </a:ln>
        </p:spPr>
      </p:pic>
      <p:pic>
        <p:nvPicPr>
          <p:cNvPr id="203" name="Google Shape;203;p27"/>
          <p:cNvPicPr preferRelativeResize="0"/>
          <p:nvPr/>
        </p:nvPicPr>
        <p:blipFill>
          <a:blip r:embed="rId5">
            <a:alphaModFix/>
          </a:blip>
          <a:stretch>
            <a:fillRect/>
          </a:stretch>
        </p:blipFill>
        <p:spPr>
          <a:xfrm>
            <a:off x="4285864" y="2335762"/>
            <a:ext cx="3983980" cy="2655338"/>
          </a:xfrm>
          <a:prstGeom prst="rect">
            <a:avLst/>
          </a:prstGeom>
          <a:noFill/>
          <a:ln>
            <a:noFill/>
          </a:ln>
        </p:spPr>
      </p:pic>
      <p:pic>
        <p:nvPicPr>
          <p:cNvPr id="204" name="Google Shape;204;p27"/>
          <p:cNvPicPr preferRelativeResize="0"/>
          <p:nvPr/>
        </p:nvPicPr>
        <p:blipFill>
          <a:blip r:embed="rId6">
            <a:alphaModFix/>
          </a:blip>
          <a:stretch>
            <a:fillRect/>
          </a:stretch>
        </p:blipFill>
        <p:spPr>
          <a:xfrm>
            <a:off x="5985741" y="646450"/>
            <a:ext cx="3092583" cy="2030950"/>
          </a:xfrm>
          <a:prstGeom prst="rect">
            <a:avLst/>
          </a:prstGeom>
          <a:noFill/>
          <a:ln>
            <a:noFill/>
          </a:ln>
        </p:spPr>
      </p:pic>
      <p:pic>
        <p:nvPicPr>
          <p:cNvPr id="205" name="Google Shape;205;p27"/>
          <p:cNvPicPr preferRelativeResize="0"/>
          <p:nvPr/>
        </p:nvPicPr>
        <p:blipFill>
          <a:blip r:embed="rId7">
            <a:alphaModFix/>
          </a:blip>
          <a:stretch>
            <a:fillRect/>
          </a:stretch>
        </p:blipFill>
        <p:spPr>
          <a:xfrm>
            <a:off x="2688850" y="1138325"/>
            <a:ext cx="3092575" cy="3092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28"/>
          <p:cNvSpPr txBox="1"/>
          <p:nvPr/>
        </p:nvSpPr>
        <p:spPr>
          <a:xfrm>
            <a:off x="495750" y="309850"/>
            <a:ext cx="3966000" cy="10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Comfortaa"/>
              <a:ea typeface="Comfortaa"/>
              <a:cs typeface="Comfortaa"/>
              <a:sym typeface="Comfortaa"/>
            </a:endParaRPr>
          </a:p>
        </p:txBody>
      </p:sp>
      <p:sp>
        <p:nvSpPr>
          <p:cNvPr id="211" name="Google Shape;211;p28"/>
          <p:cNvSpPr txBox="1"/>
          <p:nvPr/>
        </p:nvSpPr>
        <p:spPr>
          <a:xfrm>
            <a:off x="644475" y="334625"/>
            <a:ext cx="4040400" cy="10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omfortaa"/>
                <a:ea typeface="Comfortaa"/>
                <a:cs typeface="Comfortaa"/>
                <a:sym typeface="Comfortaa"/>
              </a:rPr>
              <a:t>How will you care for your tree?</a:t>
            </a:r>
            <a:endParaRPr b="1" sz="2400">
              <a:solidFill>
                <a:srgbClr val="FFFFFF"/>
              </a:solidFill>
              <a:latin typeface="Comfortaa"/>
              <a:ea typeface="Comfortaa"/>
              <a:cs typeface="Comfortaa"/>
              <a:sym typeface="Comfortaa"/>
            </a:endParaRPr>
          </a:p>
        </p:txBody>
      </p:sp>
      <p:pic>
        <p:nvPicPr>
          <p:cNvPr id="212" name="Google Shape;212;p28"/>
          <p:cNvPicPr preferRelativeResize="0"/>
          <p:nvPr/>
        </p:nvPicPr>
        <p:blipFill>
          <a:blip r:embed="rId4">
            <a:alphaModFix/>
          </a:blip>
          <a:stretch>
            <a:fillRect/>
          </a:stretch>
        </p:blipFill>
        <p:spPr>
          <a:xfrm>
            <a:off x="267000" y="3777675"/>
            <a:ext cx="2004175" cy="1170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nvSpPr>
        <p:spPr>
          <a:xfrm>
            <a:off x="337650" y="472975"/>
            <a:ext cx="3499200" cy="12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Wrap it up!</a:t>
            </a:r>
            <a:endParaRPr b="1" sz="3000">
              <a:solidFill>
                <a:srgbClr val="93C47D"/>
              </a:solidFill>
              <a:latin typeface="Comfortaa"/>
              <a:ea typeface="Comfortaa"/>
              <a:cs typeface="Comfortaa"/>
              <a:sym typeface="Comfortaa"/>
            </a:endParaRPr>
          </a:p>
        </p:txBody>
      </p:sp>
      <p:sp>
        <p:nvSpPr>
          <p:cNvPr id="218" name="Google Shape;218;p29"/>
          <p:cNvSpPr txBox="1"/>
          <p:nvPr/>
        </p:nvSpPr>
        <p:spPr>
          <a:xfrm>
            <a:off x="2623250" y="3445950"/>
            <a:ext cx="31620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C. Healthy soil</a:t>
            </a:r>
            <a:endParaRPr b="1" sz="2400">
              <a:solidFill>
                <a:srgbClr val="93C47D"/>
              </a:solidFill>
              <a:latin typeface="Comfortaa"/>
              <a:ea typeface="Comfortaa"/>
              <a:cs typeface="Comfortaa"/>
              <a:sym typeface="Comfortaa"/>
            </a:endParaRPr>
          </a:p>
        </p:txBody>
      </p:sp>
      <p:sp>
        <p:nvSpPr>
          <p:cNvPr id="219" name="Google Shape;219;p29"/>
          <p:cNvSpPr txBox="1"/>
          <p:nvPr/>
        </p:nvSpPr>
        <p:spPr>
          <a:xfrm>
            <a:off x="288350" y="1208575"/>
            <a:ext cx="3162000" cy="18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To survive, trees need:</a:t>
            </a:r>
            <a:endParaRPr b="1" sz="3600">
              <a:solidFill>
                <a:srgbClr val="93C47D"/>
              </a:solidFill>
              <a:latin typeface="Comfortaa"/>
              <a:ea typeface="Comfortaa"/>
              <a:cs typeface="Comfortaa"/>
              <a:sym typeface="Comfortaa"/>
            </a:endParaRPr>
          </a:p>
        </p:txBody>
      </p:sp>
      <p:sp>
        <p:nvSpPr>
          <p:cNvPr id="220" name="Google Shape;220;p29"/>
          <p:cNvSpPr txBox="1"/>
          <p:nvPr/>
        </p:nvSpPr>
        <p:spPr>
          <a:xfrm>
            <a:off x="4835850" y="540750"/>
            <a:ext cx="2108100" cy="552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93C47D"/>
              </a:buClr>
              <a:buSzPts val="2400"/>
              <a:buFont typeface="Comfortaa"/>
              <a:buAutoNum type="alphaUcPeriod"/>
            </a:pPr>
            <a:r>
              <a:rPr b="1" lang="en" sz="2400">
                <a:solidFill>
                  <a:srgbClr val="93C47D"/>
                </a:solidFill>
                <a:latin typeface="Comfortaa"/>
                <a:ea typeface="Comfortaa"/>
                <a:cs typeface="Comfortaa"/>
                <a:sym typeface="Comfortaa"/>
              </a:rPr>
              <a:t>Water</a:t>
            </a:r>
            <a:endParaRPr b="1" sz="2400">
              <a:solidFill>
                <a:srgbClr val="93C47D"/>
              </a:solidFill>
              <a:latin typeface="Comfortaa"/>
              <a:ea typeface="Comfortaa"/>
              <a:cs typeface="Comfortaa"/>
              <a:sym typeface="Comfortaa"/>
            </a:endParaRPr>
          </a:p>
        </p:txBody>
      </p:sp>
      <p:sp>
        <p:nvSpPr>
          <p:cNvPr id="221" name="Google Shape;221;p29"/>
          <p:cNvSpPr txBox="1"/>
          <p:nvPr/>
        </p:nvSpPr>
        <p:spPr>
          <a:xfrm>
            <a:off x="6471925" y="2018850"/>
            <a:ext cx="21081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B. Sunlight</a:t>
            </a:r>
            <a:endParaRPr b="1" sz="2400">
              <a:solidFill>
                <a:srgbClr val="93C47D"/>
              </a:solidFill>
              <a:latin typeface="Comfortaa"/>
              <a:ea typeface="Comfortaa"/>
              <a:cs typeface="Comfortaa"/>
              <a:sym typeface="Comfortaa"/>
            </a:endParaRPr>
          </a:p>
        </p:txBody>
      </p:sp>
      <p:pic>
        <p:nvPicPr>
          <p:cNvPr id="222" name="Google Shape;222;p29"/>
          <p:cNvPicPr preferRelativeResize="0"/>
          <p:nvPr/>
        </p:nvPicPr>
        <p:blipFill>
          <a:blip r:embed="rId3">
            <a:alphaModFix/>
          </a:blip>
          <a:stretch>
            <a:fillRect/>
          </a:stretch>
        </p:blipFill>
        <p:spPr>
          <a:xfrm>
            <a:off x="6943962" y="191850"/>
            <a:ext cx="1876814" cy="1250698"/>
          </a:xfrm>
          <a:prstGeom prst="rect">
            <a:avLst/>
          </a:prstGeom>
          <a:noFill/>
          <a:ln>
            <a:noFill/>
          </a:ln>
        </p:spPr>
      </p:pic>
      <p:pic>
        <p:nvPicPr>
          <p:cNvPr id="223" name="Google Shape;223;p29"/>
          <p:cNvPicPr preferRelativeResize="0"/>
          <p:nvPr/>
        </p:nvPicPr>
        <p:blipFill>
          <a:blip r:embed="rId4">
            <a:alphaModFix/>
          </a:blip>
          <a:stretch>
            <a:fillRect/>
          </a:stretch>
        </p:blipFill>
        <p:spPr>
          <a:xfrm>
            <a:off x="3985875" y="1319300"/>
            <a:ext cx="2319551" cy="1545163"/>
          </a:xfrm>
          <a:prstGeom prst="rect">
            <a:avLst/>
          </a:prstGeom>
          <a:noFill/>
          <a:ln>
            <a:noFill/>
          </a:ln>
        </p:spPr>
      </p:pic>
      <p:pic>
        <p:nvPicPr>
          <p:cNvPr id="224" name="Google Shape;224;p29"/>
          <p:cNvPicPr preferRelativeResize="0"/>
          <p:nvPr/>
        </p:nvPicPr>
        <p:blipFill>
          <a:blip r:embed="rId5">
            <a:alphaModFix/>
          </a:blip>
          <a:stretch>
            <a:fillRect/>
          </a:stretch>
        </p:blipFill>
        <p:spPr>
          <a:xfrm>
            <a:off x="5785250" y="3090123"/>
            <a:ext cx="3162000" cy="1264577"/>
          </a:xfrm>
          <a:prstGeom prst="rect">
            <a:avLst/>
          </a:prstGeom>
          <a:noFill/>
          <a:ln>
            <a:noFill/>
          </a:ln>
        </p:spPr>
      </p:pic>
      <p:sp>
        <p:nvSpPr>
          <p:cNvPr id="225" name="Google Shape;225;p29"/>
          <p:cNvSpPr txBox="1"/>
          <p:nvPr/>
        </p:nvSpPr>
        <p:spPr>
          <a:xfrm>
            <a:off x="3836850" y="4469650"/>
            <a:ext cx="31620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3C47D"/>
                </a:solidFill>
                <a:latin typeface="Comfortaa"/>
                <a:ea typeface="Comfortaa"/>
                <a:cs typeface="Comfortaa"/>
                <a:sym typeface="Comfortaa"/>
              </a:rPr>
              <a:t>D. All of these</a:t>
            </a:r>
            <a:endParaRPr b="1" sz="2400">
              <a:solidFill>
                <a:srgbClr val="93C47D"/>
              </a:solidFill>
              <a:latin typeface="Comfortaa"/>
              <a:ea typeface="Comfortaa"/>
              <a:cs typeface="Comfortaa"/>
              <a:sym typeface="Comfortaa"/>
            </a:endParaRPr>
          </a:p>
        </p:txBody>
      </p:sp>
      <p:sp>
        <p:nvSpPr>
          <p:cNvPr id="226" name="Google Shape;226;p29"/>
          <p:cNvSpPr txBox="1"/>
          <p:nvPr/>
        </p:nvSpPr>
        <p:spPr>
          <a:xfrm>
            <a:off x="3836850" y="4469650"/>
            <a:ext cx="31620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CC0000"/>
                </a:solidFill>
                <a:latin typeface="Comfortaa"/>
                <a:ea typeface="Comfortaa"/>
                <a:cs typeface="Comfortaa"/>
                <a:sym typeface="Comfortaa"/>
              </a:rPr>
              <a:t>D. All of these</a:t>
            </a:r>
            <a:endParaRPr b="1" sz="2400">
              <a:solidFill>
                <a:srgbClr val="CC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0"/>
          <p:cNvSpPr txBox="1"/>
          <p:nvPr/>
        </p:nvSpPr>
        <p:spPr>
          <a:xfrm>
            <a:off x="337650" y="472975"/>
            <a:ext cx="3499200" cy="12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Wrap it up!</a:t>
            </a:r>
            <a:endParaRPr b="1" sz="3000">
              <a:solidFill>
                <a:srgbClr val="93C47D"/>
              </a:solidFill>
              <a:latin typeface="Comfortaa"/>
              <a:ea typeface="Comfortaa"/>
              <a:cs typeface="Comfortaa"/>
              <a:sym typeface="Comfortaa"/>
            </a:endParaRPr>
          </a:p>
        </p:txBody>
      </p:sp>
      <p:sp>
        <p:nvSpPr>
          <p:cNvPr id="232" name="Google Shape;232;p30"/>
          <p:cNvSpPr txBox="1"/>
          <p:nvPr/>
        </p:nvSpPr>
        <p:spPr>
          <a:xfrm>
            <a:off x="288350" y="1680675"/>
            <a:ext cx="3162000" cy="8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3C47D"/>
                </a:solidFill>
                <a:latin typeface="Comfortaa"/>
                <a:ea typeface="Comfortaa"/>
                <a:cs typeface="Comfortaa"/>
                <a:sym typeface="Comfortaa"/>
              </a:rPr>
              <a:t>What else can we do for Earth Day?</a:t>
            </a:r>
            <a:endParaRPr b="1" sz="2400">
              <a:solidFill>
                <a:srgbClr val="93C47D"/>
              </a:solidFill>
              <a:latin typeface="Comfortaa"/>
              <a:ea typeface="Comfortaa"/>
              <a:cs typeface="Comfortaa"/>
              <a:sym typeface="Comfortaa"/>
            </a:endParaRPr>
          </a:p>
        </p:txBody>
      </p:sp>
      <p:pic>
        <p:nvPicPr>
          <p:cNvPr id="233" name="Google Shape;233;p30"/>
          <p:cNvPicPr preferRelativeResize="0"/>
          <p:nvPr/>
        </p:nvPicPr>
        <p:blipFill>
          <a:blip r:embed="rId3">
            <a:alphaModFix/>
          </a:blip>
          <a:stretch>
            <a:fillRect/>
          </a:stretch>
        </p:blipFill>
        <p:spPr>
          <a:xfrm>
            <a:off x="3450350" y="372988"/>
            <a:ext cx="3071623" cy="2265630"/>
          </a:xfrm>
          <a:prstGeom prst="rect">
            <a:avLst/>
          </a:prstGeom>
          <a:noFill/>
          <a:ln>
            <a:noFill/>
          </a:ln>
        </p:spPr>
      </p:pic>
      <p:pic>
        <p:nvPicPr>
          <p:cNvPr id="234" name="Google Shape;234;p30"/>
          <p:cNvPicPr preferRelativeResize="0"/>
          <p:nvPr/>
        </p:nvPicPr>
        <p:blipFill>
          <a:blip r:embed="rId4">
            <a:alphaModFix/>
          </a:blip>
          <a:stretch>
            <a:fillRect/>
          </a:stretch>
        </p:blipFill>
        <p:spPr>
          <a:xfrm>
            <a:off x="152400" y="2724075"/>
            <a:ext cx="2062200" cy="2267024"/>
          </a:xfrm>
          <a:prstGeom prst="rect">
            <a:avLst/>
          </a:prstGeom>
          <a:noFill/>
          <a:ln>
            <a:noFill/>
          </a:ln>
        </p:spPr>
      </p:pic>
      <p:pic>
        <p:nvPicPr>
          <p:cNvPr id="235" name="Google Shape;235;p30"/>
          <p:cNvPicPr preferRelativeResize="0"/>
          <p:nvPr/>
        </p:nvPicPr>
        <p:blipFill>
          <a:blip r:embed="rId5">
            <a:alphaModFix/>
          </a:blip>
          <a:stretch>
            <a:fillRect/>
          </a:stretch>
        </p:blipFill>
        <p:spPr>
          <a:xfrm>
            <a:off x="2367000" y="2787376"/>
            <a:ext cx="3071625" cy="2048774"/>
          </a:xfrm>
          <a:prstGeom prst="rect">
            <a:avLst/>
          </a:prstGeom>
          <a:noFill/>
          <a:ln>
            <a:noFill/>
          </a:ln>
        </p:spPr>
      </p:pic>
      <p:pic>
        <p:nvPicPr>
          <p:cNvPr id="236" name="Google Shape;236;p30"/>
          <p:cNvPicPr preferRelativeResize="0"/>
          <p:nvPr/>
        </p:nvPicPr>
        <p:blipFill>
          <a:blip r:embed="rId6">
            <a:alphaModFix/>
          </a:blip>
          <a:stretch>
            <a:fillRect/>
          </a:stretch>
        </p:blipFill>
        <p:spPr>
          <a:xfrm>
            <a:off x="5591025" y="2787376"/>
            <a:ext cx="3322197" cy="2203724"/>
          </a:xfrm>
          <a:prstGeom prst="rect">
            <a:avLst/>
          </a:prstGeom>
          <a:noFill/>
          <a:ln>
            <a:noFill/>
          </a:ln>
        </p:spPr>
      </p:pic>
      <p:pic>
        <p:nvPicPr>
          <p:cNvPr id="237" name="Google Shape;237;p30"/>
          <p:cNvPicPr preferRelativeResize="0"/>
          <p:nvPr/>
        </p:nvPicPr>
        <p:blipFill>
          <a:blip r:embed="rId7">
            <a:alphaModFix/>
          </a:blip>
          <a:stretch>
            <a:fillRect/>
          </a:stretch>
        </p:blipFill>
        <p:spPr>
          <a:xfrm>
            <a:off x="6054800" y="552243"/>
            <a:ext cx="2858426" cy="1907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31"/>
          <p:cNvSpPr txBox="1"/>
          <p:nvPr/>
        </p:nvSpPr>
        <p:spPr>
          <a:xfrm>
            <a:off x="3710075" y="1761000"/>
            <a:ext cx="5312100" cy="11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Impact"/>
                <a:ea typeface="Impact"/>
                <a:cs typeface="Impact"/>
                <a:sym typeface="Impact"/>
              </a:rPr>
              <a:t>redlands.edu/trees</a:t>
            </a:r>
            <a:endParaRPr sz="4800">
              <a:solidFill>
                <a:srgbClr val="FFFFFF"/>
              </a:solidFill>
              <a:latin typeface="Impact"/>
              <a:ea typeface="Impact"/>
              <a:cs typeface="Impact"/>
              <a:sym typeface="Impact"/>
            </a:endParaRPr>
          </a:p>
        </p:txBody>
      </p:sp>
      <p:pic>
        <p:nvPicPr>
          <p:cNvPr id="243" name="Google Shape;243;p31"/>
          <p:cNvPicPr preferRelativeResize="0"/>
          <p:nvPr/>
        </p:nvPicPr>
        <p:blipFill>
          <a:blip r:embed="rId4">
            <a:alphaModFix/>
          </a:blip>
          <a:stretch>
            <a:fillRect/>
          </a:stretch>
        </p:blipFill>
        <p:spPr>
          <a:xfrm>
            <a:off x="6740775" y="3864650"/>
            <a:ext cx="2281400" cy="11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3397825" y="813250"/>
            <a:ext cx="1662825" cy="1662825"/>
          </a:xfrm>
          <a:prstGeom prst="rect">
            <a:avLst/>
          </a:prstGeom>
          <a:noFill/>
          <a:ln>
            <a:noFill/>
          </a:ln>
        </p:spPr>
      </p:pic>
      <p:pic>
        <p:nvPicPr>
          <p:cNvPr id="66" name="Google Shape;66;p14"/>
          <p:cNvPicPr preferRelativeResize="0"/>
          <p:nvPr/>
        </p:nvPicPr>
        <p:blipFill>
          <a:blip r:embed="rId4">
            <a:alphaModFix/>
          </a:blip>
          <a:stretch>
            <a:fillRect/>
          </a:stretch>
        </p:blipFill>
        <p:spPr>
          <a:xfrm>
            <a:off x="7147125" y="530550"/>
            <a:ext cx="1860300" cy="1240200"/>
          </a:xfrm>
          <a:prstGeom prst="rect">
            <a:avLst/>
          </a:prstGeom>
          <a:noFill/>
          <a:ln>
            <a:noFill/>
          </a:ln>
        </p:spPr>
      </p:pic>
      <p:pic>
        <p:nvPicPr>
          <p:cNvPr id="67" name="Google Shape;67;p14"/>
          <p:cNvPicPr preferRelativeResize="0"/>
          <p:nvPr/>
        </p:nvPicPr>
        <p:blipFill>
          <a:blip r:embed="rId5">
            <a:alphaModFix/>
          </a:blip>
          <a:stretch>
            <a:fillRect/>
          </a:stretch>
        </p:blipFill>
        <p:spPr>
          <a:xfrm>
            <a:off x="5532475" y="3014598"/>
            <a:ext cx="1356300" cy="1266900"/>
          </a:xfrm>
          <a:prstGeom prst="rect">
            <a:avLst/>
          </a:prstGeom>
          <a:noFill/>
          <a:ln>
            <a:noFill/>
          </a:ln>
        </p:spPr>
      </p:pic>
      <p:pic>
        <p:nvPicPr>
          <p:cNvPr id="68" name="Google Shape;68;p14"/>
          <p:cNvPicPr preferRelativeResize="0"/>
          <p:nvPr/>
        </p:nvPicPr>
        <p:blipFill>
          <a:blip r:embed="rId6">
            <a:alphaModFix/>
          </a:blip>
          <a:stretch>
            <a:fillRect/>
          </a:stretch>
        </p:blipFill>
        <p:spPr>
          <a:xfrm>
            <a:off x="133125" y="606064"/>
            <a:ext cx="1320475" cy="1327075"/>
          </a:xfrm>
          <a:prstGeom prst="rect">
            <a:avLst/>
          </a:prstGeom>
          <a:noFill/>
          <a:ln>
            <a:noFill/>
          </a:ln>
        </p:spPr>
      </p:pic>
      <p:sp>
        <p:nvSpPr>
          <p:cNvPr id="69" name="Google Shape;69;p14"/>
          <p:cNvSpPr txBox="1"/>
          <p:nvPr/>
        </p:nvSpPr>
        <p:spPr>
          <a:xfrm>
            <a:off x="1561850" y="296575"/>
            <a:ext cx="1571100" cy="217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Redlands Unified School District is the </a:t>
            </a:r>
            <a:r>
              <a:rPr b="1" lang="en" sz="1600">
                <a:solidFill>
                  <a:srgbClr val="6AA84F"/>
                </a:solidFill>
                <a:latin typeface="Comfortaa"/>
                <a:ea typeface="Comfortaa"/>
                <a:cs typeface="Comfortaa"/>
                <a:sym typeface="Comfortaa"/>
              </a:rPr>
              <a:t>school</a:t>
            </a:r>
            <a:r>
              <a:rPr b="1" lang="en" sz="1600">
                <a:solidFill>
                  <a:srgbClr val="6AA84F"/>
                </a:solidFill>
                <a:latin typeface="Comfortaa"/>
                <a:ea typeface="Comfortaa"/>
                <a:cs typeface="Comfortaa"/>
                <a:sym typeface="Comfortaa"/>
              </a:rPr>
              <a:t> </a:t>
            </a:r>
            <a:r>
              <a:rPr b="1" lang="en" sz="1600">
                <a:solidFill>
                  <a:srgbClr val="6AA84F"/>
                </a:solidFill>
                <a:latin typeface="Comfortaa"/>
                <a:ea typeface="Comfortaa"/>
                <a:cs typeface="Comfortaa"/>
                <a:sym typeface="Comfortaa"/>
              </a:rPr>
              <a:t>District</a:t>
            </a:r>
            <a:r>
              <a:rPr b="1" lang="en" sz="1600">
                <a:solidFill>
                  <a:srgbClr val="6AA84F"/>
                </a:solidFill>
                <a:latin typeface="Comfortaa"/>
                <a:ea typeface="Comfortaa"/>
                <a:cs typeface="Comfortaa"/>
                <a:sym typeface="Comfortaa"/>
              </a:rPr>
              <a:t> that your school is in! </a:t>
            </a:r>
            <a:endParaRPr b="1" sz="1600">
              <a:solidFill>
                <a:srgbClr val="6AA84F"/>
              </a:solidFill>
              <a:latin typeface="Comfortaa"/>
              <a:ea typeface="Comfortaa"/>
              <a:cs typeface="Comfortaa"/>
              <a:sym typeface="Comfortaa"/>
            </a:endParaRPr>
          </a:p>
        </p:txBody>
      </p:sp>
      <p:sp>
        <p:nvSpPr>
          <p:cNvPr id="70" name="Google Shape;70;p14"/>
          <p:cNvSpPr txBox="1"/>
          <p:nvPr/>
        </p:nvSpPr>
        <p:spPr>
          <a:xfrm>
            <a:off x="5583600" y="238200"/>
            <a:ext cx="1662900" cy="18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The University of Redlands is a place where students go to study after high school</a:t>
            </a:r>
            <a:endParaRPr b="1" sz="1600">
              <a:solidFill>
                <a:srgbClr val="6AA84F"/>
              </a:solidFill>
              <a:latin typeface="Comfortaa"/>
              <a:ea typeface="Comfortaa"/>
              <a:cs typeface="Comfortaa"/>
              <a:sym typeface="Comfortaa"/>
            </a:endParaRPr>
          </a:p>
        </p:txBody>
      </p:sp>
      <p:sp>
        <p:nvSpPr>
          <p:cNvPr id="71" name="Google Shape;71;p14"/>
          <p:cNvSpPr txBox="1"/>
          <p:nvPr/>
        </p:nvSpPr>
        <p:spPr>
          <a:xfrm>
            <a:off x="3355050" y="1984875"/>
            <a:ext cx="1748400" cy="26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Esri</a:t>
            </a:r>
            <a:r>
              <a:rPr b="1" lang="en" sz="1600">
                <a:solidFill>
                  <a:srgbClr val="6AA84F"/>
                </a:solidFill>
                <a:highlight>
                  <a:srgbClr val="FFFFFF"/>
                </a:highlight>
                <a:latin typeface="Comfortaa"/>
                <a:ea typeface="Comfortaa"/>
                <a:cs typeface="Comfortaa"/>
                <a:sym typeface="Comfortaa"/>
              </a:rPr>
              <a:t> makes maps to help people understand how our world works and how to make it even better</a:t>
            </a:r>
            <a:endParaRPr b="1" sz="1600">
              <a:solidFill>
                <a:srgbClr val="6AA84F"/>
              </a:solidFill>
              <a:latin typeface="Comfortaa"/>
              <a:ea typeface="Comfortaa"/>
              <a:cs typeface="Comfortaa"/>
              <a:sym typeface="Comfortaa"/>
            </a:endParaRPr>
          </a:p>
        </p:txBody>
      </p:sp>
      <p:sp>
        <p:nvSpPr>
          <p:cNvPr id="72" name="Google Shape;72;p14"/>
          <p:cNvSpPr txBox="1"/>
          <p:nvPr/>
        </p:nvSpPr>
        <p:spPr>
          <a:xfrm>
            <a:off x="6888763" y="2322950"/>
            <a:ext cx="2194500" cy="26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IERCD is</a:t>
            </a:r>
            <a:r>
              <a:rPr b="1" lang="en" sz="1600">
                <a:solidFill>
                  <a:srgbClr val="6AA84F"/>
                </a:solidFill>
                <a:highlight>
                  <a:srgbClr val="FFFFFF"/>
                </a:highlight>
                <a:latin typeface="Comfortaa"/>
                <a:ea typeface="Comfortaa"/>
                <a:cs typeface="Comfortaa"/>
                <a:sym typeface="Comfortaa"/>
              </a:rPr>
              <a:t> an organization working to protect open space, help native plants and animals, and educate kids and adults on how to be stewards of our environment</a:t>
            </a:r>
            <a:endParaRPr b="1" sz="1600">
              <a:solidFill>
                <a:srgbClr val="6AA84F"/>
              </a:solidFill>
              <a:latin typeface="Comfortaa"/>
              <a:ea typeface="Comfortaa"/>
              <a:cs typeface="Comfortaa"/>
              <a:sym typeface="Comfortaa"/>
            </a:endParaRPr>
          </a:p>
        </p:txBody>
      </p:sp>
      <p:sp>
        <p:nvSpPr>
          <p:cNvPr id="73" name="Google Shape;73;p14"/>
          <p:cNvSpPr txBox="1"/>
          <p:nvPr/>
        </p:nvSpPr>
        <p:spPr>
          <a:xfrm>
            <a:off x="0" y="2890375"/>
            <a:ext cx="1662900" cy="21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Your school is in the City of Redlands and State of California</a:t>
            </a:r>
            <a:endParaRPr b="1" sz="1600">
              <a:solidFill>
                <a:srgbClr val="6AA84F"/>
              </a:solidFill>
              <a:latin typeface="Comfortaa"/>
              <a:ea typeface="Comfortaa"/>
              <a:cs typeface="Comfortaa"/>
              <a:sym typeface="Comfortaa"/>
            </a:endParaRPr>
          </a:p>
        </p:txBody>
      </p:sp>
      <p:pic>
        <p:nvPicPr>
          <p:cNvPr id="74" name="Google Shape;74;p14"/>
          <p:cNvPicPr preferRelativeResize="0"/>
          <p:nvPr/>
        </p:nvPicPr>
        <p:blipFill>
          <a:blip r:embed="rId7">
            <a:alphaModFix/>
          </a:blip>
          <a:stretch>
            <a:fillRect/>
          </a:stretch>
        </p:blipFill>
        <p:spPr>
          <a:xfrm>
            <a:off x="1662900" y="2798353"/>
            <a:ext cx="1239016" cy="126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pic>
        <p:nvPicPr>
          <p:cNvPr id="79" name="Google Shape;79;p15"/>
          <p:cNvPicPr preferRelativeResize="0"/>
          <p:nvPr/>
        </p:nvPicPr>
        <p:blipFill>
          <a:blip r:embed="rId3">
            <a:alphaModFix/>
          </a:blip>
          <a:stretch>
            <a:fillRect/>
          </a:stretch>
        </p:blipFill>
        <p:spPr>
          <a:xfrm>
            <a:off x="0" y="-39800"/>
            <a:ext cx="9144000" cy="5183300"/>
          </a:xfrm>
          <a:prstGeom prst="rect">
            <a:avLst/>
          </a:prstGeom>
          <a:noFill/>
          <a:ln>
            <a:noFill/>
          </a:ln>
        </p:spPr>
      </p:pic>
      <p:sp>
        <p:nvSpPr>
          <p:cNvPr id="80" name="Google Shape;80;p15"/>
          <p:cNvSpPr txBox="1"/>
          <p:nvPr/>
        </p:nvSpPr>
        <p:spPr>
          <a:xfrm>
            <a:off x="1896575" y="159250"/>
            <a:ext cx="5401500" cy="6051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EFEFEF"/>
                </a:solidFill>
                <a:latin typeface="Comfortaa"/>
                <a:ea typeface="Comfortaa"/>
                <a:cs typeface="Comfortaa"/>
                <a:sym typeface="Comfortaa"/>
              </a:rPr>
              <a:t>Tree Stretch</a:t>
            </a:r>
            <a:endParaRPr sz="2400">
              <a:solidFill>
                <a:srgbClr val="EFEFEF"/>
              </a:solidFill>
              <a:latin typeface="Comfortaa"/>
              <a:ea typeface="Comfortaa"/>
              <a:cs typeface="Comfortaa"/>
              <a:sym typeface="Comfortaa"/>
            </a:endParaRPr>
          </a:p>
        </p:txBody>
      </p:sp>
      <p:sp>
        <p:nvSpPr>
          <p:cNvPr id="81" name="Google Shape;81;p15"/>
          <p:cNvSpPr txBox="1"/>
          <p:nvPr/>
        </p:nvSpPr>
        <p:spPr>
          <a:xfrm>
            <a:off x="684725" y="967725"/>
            <a:ext cx="3609000" cy="3998100"/>
          </a:xfrm>
          <a:prstGeom prst="rect">
            <a:avLst/>
          </a:prstGeom>
          <a:solidFill>
            <a:srgbClr val="93C47D"/>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rgbClr val="F3F3F3"/>
                </a:solidFill>
                <a:latin typeface="Comfortaa"/>
                <a:ea typeface="Comfortaa"/>
                <a:cs typeface="Comfortaa"/>
                <a:sym typeface="Comfortaa"/>
              </a:rPr>
              <a:t>Be a seed and plant yourself in the ground.</a:t>
            </a:r>
            <a:endParaRPr sz="2200">
              <a:solidFill>
                <a:srgbClr val="F3F3F3"/>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200">
              <a:solidFill>
                <a:srgbClr val="F3F3F3"/>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2200">
                <a:solidFill>
                  <a:srgbClr val="F3F3F3"/>
                </a:solidFill>
                <a:latin typeface="Comfortaa"/>
                <a:ea typeface="Comfortaa"/>
                <a:cs typeface="Comfortaa"/>
                <a:sym typeface="Comfortaa"/>
              </a:rPr>
              <a:t>Grow tall into the sky.</a:t>
            </a:r>
            <a:endParaRPr sz="2200">
              <a:solidFill>
                <a:srgbClr val="F3F3F3"/>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200">
              <a:solidFill>
                <a:srgbClr val="F3F3F3"/>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2200">
                <a:solidFill>
                  <a:srgbClr val="F3F3F3"/>
                </a:solidFill>
                <a:latin typeface="Comfortaa"/>
                <a:ea typeface="Comfortaa"/>
                <a:cs typeface="Comfortaa"/>
                <a:sym typeface="Comfortaa"/>
              </a:rPr>
              <a:t>Stretch out your branches and wiggle your leaves (fingers).</a:t>
            </a:r>
            <a:endParaRPr sz="2200">
              <a:solidFill>
                <a:srgbClr val="F3F3F3"/>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200">
              <a:solidFill>
                <a:srgbClr val="F3F3F3"/>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2200">
                <a:solidFill>
                  <a:srgbClr val="F3F3F3"/>
                </a:solidFill>
                <a:latin typeface="Comfortaa"/>
                <a:ea typeface="Comfortaa"/>
                <a:cs typeface="Comfortaa"/>
                <a:sym typeface="Comfortaa"/>
              </a:rPr>
              <a:t>Sway in the wind and drop some seeds!</a:t>
            </a:r>
            <a:endParaRPr sz="2200">
              <a:solidFill>
                <a:srgbClr val="F3F3F3"/>
              </a:solidFill>
              <a:latin typeface="Comfortaa"/>
              <a:ea typeface="Comfortaa"/>
              <a:cs typeface="Comfortaa"/>
              <a:sym typeface="Comfortaa"/>
            </a:endParaRPr>
          </a:p>
        </p:txBody>
      </p:sp>
      <p:pic>
        <p:nvPicPr>
          <p:cNvPr id="82" name="Google Shape;82;p15"/>
          <p:cNvPicPr preferRelativeResize="0"/>
          <p:nvPr/>
        </p:nvPicPr>
        <p:blipFill>
          <a:blip r:embed="rId4">
            <a:alphaModFix/>
          </a:blip>
          <a:stretch>
            <a:fillRect/>
          </a:stretch>
        </p:blipFill>
        <p:spPr>
          <a:xfrm>
            <a:off x="4028825" y="764338"/>
            <a:ext cx="4423425" cy="4423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Google Shape;87;p16"/>
          <p:cNvPicPr preferRelativeResize="0"/>
          <p:nvPr/>
        </p:nvPicPr>
        <p:blipFill rotWithShape="1">
          <a:blip r:embed="rId3">
            <a:alphaModFix/>
          </a:blip>
          <a:srcRect b="6147" l="0" r="0" t="0"/>
          <a:stretch/>
        </p:blipFill>
        <p:spPr>
          <a:xfrm>
            <a:off x="2271713" y="316050"/>
            <a:ext cx="4600575" cy="4827451"/>
          </a:xfrm>
          <a:prstGeom prst="rect">
            <a:avLst/>
          </a:prstGeom>
          <a:noFill/>
          <a:ln>
            <a:noFill/>
          </a:ln>
        </p:spPr>
      </p:pic>
      <p:sp>
        <p:nvSpPr>
          <p:cNvPr id="88" name="Google Shape;88;p16"/>
          <p:cNvSpPr txBox="1"/>
          <p:nvPr/>
        </p:nvSpPr>
        <p:spPr>
          <a:xfrm>
            <a:off x="167250" y="607325"/>
            <a:ext cx="3135600" cy="6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8761D"/>
                </a:solidFill>
                <a:latin typeface="Comfortaa"/>
                <a:ea typeface="Comfortaa"/>
                <a:cs typeface="Comfortaa"/>
                <a:sym typeface="Comfortaa"/>
              </a:rPr>
              <a:t>What is Earth Day?</a:t>
            </a:r>
            <a:r>
              <a:rPr b="1" lang="en" sz="3000">
                <a:latin typeface="Comfortaa"/>
                <a:ea typeface="Comfortaa"/>
                <a:cs typeface="Comfortaa"/>
                <a:sym typeface="Comfortaa"/>
              </a:rPr>
              <a:t> </a:t>
            </a:r>
            <a:endParaRPr b="1" sz="3000">
              <a:latin typeface="Comfortaa"/>
              <a:ea typeface="Comfortaa"/>
              <a:cs typeface="Comfortaa"/>
              <a:sym typeface="Comfortaa"/>
            </a:endParaRPr>
          </a:p>
        </p:txBody>
      </p:sp>
      <p:sp>
        <p:nvSpPr>
          <p:cNvPr id="89" name="Google Shape;89;p16"/>
          <p:cNvSpPr txBox="1"/>
          <p:nvPr/>
        </p:nvSpPr>
        <p:spPr>
          <a:xfrm>
            <a:off x="6014750" y="607325"/>
            <a:ext cx="3000000" cy="9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8761D"/>
                </a:solidFill>
                <a:latin typeface="Comfortaa"/>
                <a:ea typeface="Comfortaa"/>
                <a:cs typeface="Comfortaa"/>
                <a:sym typeface="Comfortaa"/>
              </a:rPr>
              <a:t>W</a:t>
            </a:r>
            <a:r>
              <a:rPr b="1" lang="en" sz="3000">
                <a:solidFill>
                  <a:srgbClr val="38761D"/>
                </a:solidFill>
                <a:latin typeface="Comfortaa"/>
                <a:ea typeface="Comfortaa"/>
                <a:cs typeface="Comfortaa"/>
                <a:sym typeface="Comfortaa"/>
              </a:rPr>
              <a:t>hy do we celebrate?</a:t>
            </a:r>
            <a:endParaRPr sz="3000"/>
          </a:p>
        </p:txBody>
      </p:sp>
      <p:pic>
        <p:nvPicPr>
          <p:cNvPr id="90" name="Google Shape;90;p16"/>
          <p:cNvPicPr preferRelativeResize="0"/>
          <p:nvPr/>
        </p:nvPicPr>
        <p:blipFill>
          <a:blip r:embed="rId4">
            <a:alphaModFix/>
          </a:blip>
          <a:stretch>
            <a:fillRect/>
          </a:stretch>
        </p:blipFill>
        <p:spPr>
          <a:xfrm>
            <a:off x="3302838" y="3874325"/>
            <a:ext cx="2538350" cy="126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7"/>
          <p:cNvSpPr txBox="1"/>
          <p:nvPr/>
        </p:nvSpPr>
        <p:spPr>
          <a:xfrm>
            <a:off x="1950600" y="193150"/>
            <a:ext cx="5242800" cy="1715400"/>
          </a:xfrm>
          <a:prstGeom prst="rect">
            <a:avLst/>
          </a:prstGeom>
          <a:solidFill>
            <a:srgbClr val="CCCCCC"/>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latin typeface="Comfortaa"/>
                <a:ea typeface="Comfortaa"/>
                <a:cs typeface="Comfortaa"/>
                <a:sym typeface="Comfortaa"/>
              </a:rPr>
              <a:t>The first Earth Day was fifty years ago! On this day in April of 1970,  </a:t>
            </a:r>
            <a:endParaRPr b="1" sz="20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b="1" lang="en" sz="2000">
                <a:latin typeface="Comfortaa"/>
                <a:ea typeface="Comfortaa"/>
                <a:cs typeface="Comfortaa"/>
                <a:sym typeface="Comfortaa"/>
              </a:rPr>
              <a:t>20 million Americans organized to demand a healthier, more sustainable environment.</a:t>
            </a:r>
            <a:endParaRPr b="1" sz="2000">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9" name="Shape 99"/>
        <p:cNvGrpSpPr/>
        <p:nvPr/>
      </p:nvGrpSpPr>
      <p:grpSpPr>
        <a:xfrm>
          <a:off x="0" y="0"/>
          <a:ext cx="0" cy="0"/>
          <a:chOff x="0" y="0"/>
          <a:chExt cx="0" cy="0"/>
        </a:xfrm>
      </p:grpSpPr>
      <p:pic>
        <p:nvPicPr>
          <p:cNvPr id="100" name="Google Shape;100;p18"/>
          <p:cNvPicPr preferRelativeResize="0"/>
          <p:nvPr/>
        </p:nvPicPr>
        <p:blipFill>
          <a:blip r:embed="rId3">
            <a:alphaModFix/>
          </a:blip>
          <a:stretch>
            <a:fillRect/>
          </a:stretch>
        </p:blipFill>
        <p:spPr>
          <a:xfrm>
            <a:off x="3420725" y="439988"/>
            <a:ext cx="5575200" cy="4263526"/>
          </a:xfrm>
          <a:prstGeom prst="rect">
            <a:avLst/>
          </a:prstGeom>
          <a:noFill/>
          <a:ln>
            <a:noFill/>
          </a:ln>
        </p:spPr>
      </p:pic>
      <p:sp>
        <p:nvSpPr>
          <p:cNvPr id="101" name="Google Shape;101;p18"/>
          <p:cNvSpPr txBox="1"/>
          <p:nvPr/>
        </p:nvSpPr>
        <p:spPr>
          <a:xfrm>
            <a:off x="309850" y="440000"/>
            <a:ext cx="2850600" cy="43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8761D"/>
                </a:solidFill>
                <a:latin typeface="Comfortaa"/>
                <a:ea typeface="Comfortaa"/>
                <a:cs typeface="Comfortaa"/>
                <a:sym typeface="Comfortaa"/>
              </a:rPr>
              <a:t>Since 1970, one billion people have celebrated Earth Day in more than 190 countries across the world! </a:t>
            </a:r>
            <a:endParaRPr b="1" sz="3000">
              <a:solidFill>
                <a:srgbClr val="38761D"/>
              </a:solidFill>
              <a:latin typeface="Comfortaa"/>
              <a:ea typeface="Comfortaa"/>
              <a:cs typeface="Comfortaa"/>
              <a:sym typeface="Comfortaa"/>
            </a:endParaRPr>
          </a:p>
        </p:txBody>
      </p:sp>
      <p:pic>
        <p:nvPicPr>
          <p:cNvPr id="102" name="Google Shape;102;p18"/>
          <p:cNvPicPr preferRelativeResize="0"/>
          <p:nvPr/>
        </p:nvPicPr>
        <p:blipFill>
          <a:blip r:embed="rId4">
            <a:alphaModFix/>
          </a:blip>
          <a:stretch>
            <a:fillRect/>
          </a:stretch>
        </p:blipFill>
        <p:spPr>
          <a:xfrm>
            <a:off x="7052175" y="2901275"/>
            <a:ext cx="1943750" cy="97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6" name="Shape 106"/>
        <p:cNvGrpSpPr/>
        <p:nvPr/>
      </p:nvGrpSpPr>
      <p:grpSpPr>
        <a:xfrm>
          <a:off x="0" y="0"/>
          <a:ext cx="0" cy="0"/>
          <a:chOff x="0" y="0"/>
          <a:chExt cx="0" cy="0"/>
        </a:xfrm>
      </p:grpSpPr>
      <p:sp>
        <p:nvSpPr>
          <p:cNvPr id="107" name="Google Shape;107;p19"/>
          <p:cNvSpPr txBox="1"/>
          <p:nvPr/>
        </p:nvSpPr>
        <p:spPr>
          <a:xfrm>
            <a:off x="2482900" y="1063950"/>
            <a:ext cx="4437000" cy="30156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FFFFFF"/>
                </a:solidFill>
                <a:latin typeface="Comfortaa"/>
                <a:ea typeface="Comfortaa"/>
                <a:cs typeface="Comfortaa"/>
                <a:sym typeface="Comfortaa"/>
              </a:rPr>
              <a:t>For Earth Day 2020 students in Redlands Unified School District will receive something that...</a:t>
            </a:r>
            <a:endParaRPr b="1" sz="3200">
              <a:solidFill>
                <a:srgbClr val="FFFFFF"/>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1" name="Shape 111"/>
        <p:cNvGrpSpPr/>
        <p:nvPr/>
      </p:nvGrpSpPr>
      <p:grpSpPr>
        <a:xfrm>
          <a:off x="0" y="0"/>
          <a:ext cx="0" cy="0"/>
          <a:chOff x="0" y="0"/>
          <a:chExt cx="0" cy="0"/>
        </a:xfrm>
      </p:grpSpPr>
      <p:pic>
        <p:nvPicPr>
          <p:cNvPr id="112" name="Google Shape;112;p20"/>
          <p:cNvPicPr preferRelativeResize="0"/>
          <p:nvPr/>
        </p:nvPicPr>
        <p:blipFill>
          <a:blip r:embed="rId4">
            <a:alphaModFix/>
          </a:blip>
          <a:stretch>
            <a:fillRect/>
          </a:stretch>
        </p:blipFill>
        <p:spPr>
          <a:xfrm>
            <a:off x="412675" y="127625"/>
            <a:ext cx="3096900" cy="1867825"/>
          </a:xfrm>
          <a:prstGeom prst="rect">
            <a:avLst/>
          </a:prstGeom>
          <a:noFill/>
          <a:ln>
            <a:noFill/>
          </a:ln>
        </p:spPr>
      </p:pic>
      <p:pic>
        <p:nvPicPr>
          <p:cNvPr id="113" name="Google Shape;113;p20"/>
          <p:cNvPicPr preferRelativeResize="0"/>
          <p:nvPr/>
        </p:nvPicPr>
        <p:blipFill rotWithShape="1">
          <a:blip r:embed="rId5">
            <a:alphaModFix/>
          </a:blip>
          <a:srcRect b="13771" l="0" r="0" t="8643"/>
          <a:stretch/>
        </p:blipFill>
        <p:spPr>
          <a:xfrm>
            <a:off x="6397650" y="3303775"/>
            <a:ext cx="2489701" cy="1694025"/>
          </a:xfrm>
          <a:prstGeom prst="rect">
            <a:avLst/>
          </a:prstGeom>
          <a:noFill/>
          <a:ln>
            <a:noFill/>
          </a:ln>
        </p:spPr>
      </p:pic>
      <p:pic>
        <p:nvPicPr>
          <p:cNvPr id="114" name="Google Shape;114;p20"/>
          <p:cNvPicPr preferRelativeResize="0"/>
          <p:nvPr/>
        </p:nvPicPr>
        <p:blipFill>
          <a:blip r:embed="rId6">
            <a:alphaModFix/>
          </a:blip>
          <a:stretch>
            <a:fillRect/>
          </a:stretch>
        </p:blipFill>
        <p:spPr>
          <a:xfrm>
            <a:off x="3820261" y="74275"/>
            <a:ext cx="2700201" cy="1801025"/>
          </a:xfrm>
          <a:prstGeom prst="rect">
            <a:avLst/>
          </a:prstGeom>
          <a:noFill/>
          <a:ln>
            <a:noFill/>
          </a:ln>
        </p:spPr>
      </p:pic>
      <p:pic>
        <p:nvPicPr>
          <p:cNvPr id="115" name="Google Shape;115;p20"/>
          <p:cNvPicPr preferRelativeResize="0"/>
          <p:nvPr/>
        </p:nvPicPr>
        <p:blipFill rotWithShape="1">
          <a:blip r:embed="rId7">
            <a:alphaModFix/>
          </a:blip>
          <a:srcRect b="24264" l="0" r="0" t="14599"/>
          <a:stretch/>
        </p:blipFill>
        <p:spPr>
          <a:xfrm>
            <a:off x="6831125" y="74275"/>
            <a:ext cx="1955874" cy="1801024"/>
          </a:xfrm>
          <a:prstGeom prst="rect">
            <a:avLst/>
          </a:prstGeom>
          <a:noFill/>
          <a:ln>
            <a:noFill/>
          </a:ln>
        </p:spPr>
      </p:pic>
      <p:pic>
        <p:nvPicPr>
          <p:cNvPr id="116" name="Google Shape;116;p20"/>
          <p:cNvPicPr preferRelativeResize="0"/>
          <p:nvPr/>
        </p:nvPicPr>
        <p:blipFill>
          <a:blip r:embed="rId8">
            <a:alphaModFix/>
          </a:blip>
          <a:stretch>
            <a:fillRect/>
          </a:stretch>
        </p:blipFill>
        <p:spPr>
          <a:xfrm>
            <a:off x="3639675" y="3344034"/>
            <a:ext cx="2565601" cy="1653767"/>
          </a:xfrm>
          <a:prstGeom prst="rect">
            <a:avLst/>
          </a:prstGeom>
          <a:noFill/>
          <a:ln>
            <a:noFill/>
          </a:ln>
        </p:spPr>
      </p:pic>
      <p:sp>
        <p:nvSpPr>
          <p:cNvPr id="117" name="Google Shape;117;p20"/>
          <p:cNvSpPr txBox="1"/>
          <p:nvPr/>
        </p:nvSpPr>
        <p:spPr>
          <a:xfrm>
            <a:off x="678325" y="2057400"/>
            <a:ext cx="2565600" cy="50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Gives us food</a:t>
            </a:r>
            <a:endParaRPr b="1" sz="1800">
              <a:solidFill>
                <a:srgbClr val="FFFFFF"/>
              </a:solidFill>
              <a:latin typeface="Comfortaa"/>
              <a:ea typeface="Comfortaa"/>
              <a:cs typeface="Comfortaa"/>
              <a:sym typeface="Comfortaa"/>
            </a:endParaRPr>
          </a:p>
        </p:txBody>
      </p:sp>
      <p:sp>
        <p:nvSpPr>
          <p:cNvPr id="118" name="Google Shape;118;p20"/>
          <p:cNvSpPr txBox="1"/>
          <p:nvPr/>
        </p:nvSpPr>
        <p:spPr>
          <a:xfrm>
            <a:off x="3887550" y="1875300"/>
            <a:ext cx="25656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Is used in making medicine</a:t>
            </a:r>
            <a:endParaRPr b="1" sz="1800">
              <a:solidFill>
                <a:srgbClr val="FFFFFF"/>
              </a:solidFill>
              <a:latin typeface="Comfortaa"/>
              <a:ea typeface="Comfortaa"/>
              <a:cs typeface="Comfortaa"/>
              <a:sym typeface="Comfortaa"/>
            </a:endParaRPr>
          </a:p>
        </p:txBody>
      </p:sp>
      <p:sp>
        <p:nvSpPr>
          <p:cNvPr id="119" name="Google Shape;119;p20"/>
          <p:cNvSpPr txBox="1"/>
          <p:nvPr/>
        </p:nvSpPr>
        <p:spPr>
          <a:xfrm>
            <a:off x="6526275" y="1933450"/>
            <a:ext cx="2565600" cy="73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Provides habitat</a:t>
            </a:r>
            <a:endParaRPr b="1" sz="1800">
              <a:solidFill>
                <a:srgbClr val="FFFFFF"/>
              </a:solidFill>
              <a:latin typeface="Comfortaa"/>
              <a:ea typeface="Comfortaa"/>
              <a:cs typeface="Comfortaa"/>
              <a:sym typeface="Comfortaa"/>
            </a:endParaRPr>
          </a:p>
        </p:txBody>
      </p:sp>
      <p:sp>
        <p:nvSpPr>
          <p:cNvPr id="120" name="Google Shape;120;p20"/>
          <p:cNvSpPr txBox="1"/>
          <p:nvPr/>
        </p:nvSpPr>
        <p:spPr>
          <a:xfrm>
            <a:off x="1074075" y="4035025"/>
            <a:ext cx="2565600" cy="8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Saves electricity needed for heating and cooling</a:t>
            </a:r>
            <a:endParaRPr b="1" sz="1800">
              <a:solidFill>
                <a:srgbClr val="FFFFFF"/>
              </a:solidFill>
              <a:latin typeface="Comfortaa"/>
              <a:ea typeface="Comfortaa"/>
              <a:cs typeface="Comfortaa"/>
              <a:sym typeface="Comfortaa"/>
            </a:endParaRPr>
          </a:p>
        </p:txBody>
      </p:sp>
      <p:sp>
        <p:nvSpPr>
          <p:cNvPr id="121" name="Google Shape;121;p20"/>
          <p:cNvSpPr txBox="1"/>
          <p:nvPr/>
        </p:nvSpPr>
        <p:spPr>
          <a:xfrm>
            <a:off x="6359700" y="2589538"/>
            <a:ext cx="25656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Produces oxygen and reduces smog</a:t>
            </a:r>
            <a:endParaRPr b="1" sz="1800">
              <a:solidFill>
                <a:srgbClr val="FFFFFF"/>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1"/>
          <p:cNvPicPr preferRelativeResize="0"/>
          <p:nvPr/>
        </p:nvPicPr>
        <p:blipFill rotWithShape="1">
          <a:blip r:embed="rId3">
            <a:alphaModFix/>
          </a:blip>
          <a:srcRect b="9132" l="15097" r="13182" t="12343"/>
          <a:stretch/>
        </p:blipFill>
        <p:spPr>
          <a:xfrm>
            <a:off x="2057400" y="1078275"/>
            <a:ext cx="5217875" cy="3941275"/>
          </a:xfrm>
          <a:prstGeom prst="rect">
            <a:avLst/>
          </a:prstGeom>
          <a:noFill/>
          <a:ln>
            <a:noFill/>
          </a:ln>
        </p:spPr>
      </p:pic>
      <p:sp>
        <p:nvSpPr>
          <p:cNvPr id="127" name="Google Shape;127;p21"/>
          <p:cNvSpPr txBox="1"/>
          <p:nvPr>
            <p:ph type="title"/>
          </p:nvPr>
        </p:nvSpPr>
        <p:spPr>
          <a:xfrm>
            <a:off x="311700" y="21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38761D"/>
                </a:solidFill>
                <a:latin typeface="Comfortaa"/>
                <a:ea typeface="Comfortaa"/>
                <a:cs typeface="Comfortaa"/>
                <a:sym typeface="Comfortaa"/>
              </a:rPr>
              <a:t>A t</a:t>
            </a:r>
            <a:r>
              <a:rPr b="1" lang="en" sz="3600">
                <a:solidFill>
                  <a:srgbClr val="38761D"/>
                </a:solidFill>
                <a:latin typeface="Comfortaa"/>
                <a:ea typeface="Comfortaa"/>
                <a:cs typeface="Comfortaa"/>
                <a:sym typeface="Comfortaa"/>
              </a:rPr>
              <a:t>ree for every student in RUSD!</a:t>
            </a:r>
            <a:endParaRPr b="1" sz="3600">
              <a:solidFill>
                <a:srgbClr val="38761D"/>
              </a:solidFill>
              <a:latin typeface="Comfortaa"/>
              <a:ea typeface="Comfortaa"/>
              <a:cs typeface="Comfortaa"/>
              <a:sym typeface="Comfortaa"/>
            </a:endParaRPr>
          </a:p>
        </p:txBody>
      </p:sp>
      <p:pic>
        <p:nvPicPr>
          <p:cNvPr id="128" name="Google Shape;128;p21"/>
          <p:cNvPicPr preferRelativeResize="0"/>
          <p:nvPr/>
        </p:nvPicPr>
        <p:blipFill>
          <a:blip r:embed="rId4">
            <a:alphaModFix/>
          </a:blip>
          <a:stretch>
            <a:fillRect/>
          </a:stretch>
        </p:blipFill>
        <p:spPr>
          <a:xfrm>
            <a:off x="311700" y="2087325"/>
            <a:ext cx="2134400" cy="1246650"/>
          </a:xfrm>
          <a:prstGeom prst="rect">
            <a:avLst/>
          </a:prstGeom>
          <a:noFill/>
          <a:ln>
            <a:noFill/>
          </a:ln>
        </p:spPr>
      </p:pic>
      <p:pic>
        <p:nvPicPr>
          <p:cNvPr id="129" name="Google Shape;129;p21"/>
          <p:cNvPicPr preferRelativeResize="0"/>
          <p:nvPr/>
        </p:nvPicPr>
        <p:blipFill rotWithShape="1">
          <a:blip r:embed="rId5">
            <a:alphaModFix/>
          </a:blip>
          <a:srcRect b="28866" l="0" r="0" t="22421"/>
          <a:stretch/>
        </p:blipFill>
        <p:spPr>
          <a:xfrm>
            <a:off x="251550" y="973661"/>
            <a:ext cx="2134400" cy="1039676"/>
          </a:xfrm>
          <a:prstGeom prst="rect">
            <a:avLst/>
          </a:prstGeom>
          <a:noFill/>
          <a:ln>
            <a:noFill/>
          </a:ln>
        </p:spPr>
      </p:pic>
      <p:pic>
        <p:nvPicPr>
          <p:cNvPr id="130" name="Google Shape;130;p21"/>
          <p:cNvPicPr preferRelativeResize="0"/>
          <p:nvPr/>
        </p:nvPicPr>
        <p:blipFill>
          <a:blip r:embed="rId6">
            <a:alphaModFix/>
          </a:blip>
          <a:stretch>
            <a:fillRect/>
          </a:stretch>
        </p:blipFill>
        <p:spPr>
          <a:xfrm>
            <a:off x="7757450" y="941750"/>
            <a:ext cx="1142475" cy="1103484"/>
          </a:xfrm>
          <a:prstGeom prst="rect">
            <a:avLst/>
          </a:prstGeom>
          <a:noFill/>
          <a:ln>
            <a:noFill/>
          </a:ln>
        </p:spPr>
      </p:pic>
      <p:pic>
        <p:nvPicPr>
          <p:cNvPr id="131" name="Google Shape;131;p21"/>
          <p:cNvPicPr preferRelativeResize="0"/>
          <p:nvPr/>
        </p:nvPicPr>
        <p:blipFill>
          <a:blip r:embed="rId7">
            <a:alphaModFix/>
          </a:blip>
          <a:stretch>
            <a:fillRect/>
          </a:stretch>
        </p:blipFill>
        <p:spPr>
          <a:xfrm>
            <a:off x="7645950" y="3883834"/>
            <a:ext cx="1365476" cy="910317"/>
          </a:xfrm>
          <a:prstGeom prst="rect">
            <a:avLst/>
          </a:prstGeom>
          <a:noFill/>
          <a:ln>
            <a:noFill/>
          </a:ln>
        </p:spPr>
      </p:pic>
      <p:pic>
        <p:nvPicPr>
          <p:cNvPr id="132" name="Google Shape;132;p21"/>
          <p:cNvPicPr preferRelativeResize="0"/>
          <p:nvPr/>
        </p:nvPicPr>
        <p:blipFill>
          <a:blip r:embed="rId8">
            <a:alphaModFix/>
          </a:blip>
          <a:stretch>
            <a:fillRect/>
          </a:stretch>
        </p:blipFill>
        <p:spPr>
          <a:xfrm>
            <a:off x="311700" y="3726950"/>
            <a:ext cx="1142470" cy="1067200"/>
          </a:xfrm>
          <a:prstGeom prst="rect">
            <a:avLst/>
          </a:prstGeom>
          <a:noFill/>
          <a:ln>
            <a:noFill/>
          </a:ln>
        </p:spPr>
      </p:pic>
      <p:pic>
        <p:nvPicPr>
          <p:cNvPr id="133" name="Google Shape;133;p21"/>
          <p:cNvPicPr preferRelativeResize="0"/>
          <p:nvPr/>
        </p:nvPicPr>
        <p:blipFill>
          <a:blip r:embed="rId9">
            <a:alphaModFix/>
          </a:blip>
          <a:stretch>
            <a:fillRect/>
          </a:stretch>
        </p:blipFill>
        <p:spPr>
          <a:xfrm>
            <a:off x="7709175" y="2381103"/>
            <a:ext cx="1239016" cy="1266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